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69" r:id="rId3"/>
    <p:sldId id="270" r:id="rId4"/>
    <p:sldId id="271" r:id="rId5"/>
    <p:sldId id="272" r:id="rId6"/>
    <p:sldId id="273" r:id="rId7"/>
    <p:sldId id="275"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showGuides="1">
      <p:cViewPr varScale="1">
        <p:scale>
          <a:sx n="94" d="100"/>
          <a:sy n="94" d="100"/>
        </p:scale>
        <p:origin x="114" y="348"/>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10/1/2025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10/1/2025</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10/1/2025</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10/1/2025</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ritannica.com/biography/basho-Japanese-poet" TargetMode="External"/><Relationship Id="rId2" Type="http://schemas.openxmlformats.org/officeDocument/2006/relationships/hyperlink" Target="http://www.poetryfoundation.org/poets/basho" TargetMode="External"/><Relationship Id="rId1" Type="http://schemas.openxmlformats.org/officeDocument/2006/relationships/slideLayout" Target="../slideLayouts/slideLayout2.xml"/><Relationship Id="rId4" Type="http://schemas.openxmlformats.org/officeDocument/2006/relationships/hyperlink" Target="http://www.poemhunter.com/Matsuo-bash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Poetry – Haiku</a:t>
            </a:r>
          </a:p>
        </p:txBody>
      </p:sp>
      <p:sp>
        <p:nvSpPr>
          <p:cNvPr id="3" name="Subtitle 2"/>
          <p:cNvSpPr>
            <a:spLocks noGrp="1"/>
          </p:cNvSpPr>
          <p:nvPr>
            <p:ph type="subTitle" idx="1"/>
          </p:nvPr>
        </p:nvSpPr>
        <p:spPr/>
        <p:txBody>
          <a:bodyPr/>
          <a:lstStyle/>
          <a:p>
            <a:r>
              <a:rPr lang="en-US" dirty="0"/>
              <a:t>Friday, October 3</a:t>
            </a:r>
            <a:r>
              <a:rPr lang="en-US" baseline="30000" dirty="0"/>
              <a:t>rd</a:t>
            </a:r>
            <a:r>
              <a:rPr lang="en-US" dirty="0"/>
              <a:t> 2025 </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CF967-18D1-6CB0-2FC4-BD676900B7C5}"/>
              </a:ext>
            </a:extLst>
          </p:cNvPr>
          <p:cNvSpPr>
            <a:spLocks noGrp="1"/>
          </p:cNvSpPr>
          <p:nvPr>
            <p:ph type="title"/>
          </p:nvPr>
        </p:nvSpPr>
        <p:spPr/>
        <p:txBody>
          <a:bodyPr/>
          <a:lstStyle/>
          <a:p>
            <a:pPr algn="ctr"/>
            <a:r>
              <a:rPr lang="en-US" dirty="0"/>
              <a:t>Meaning of Poetry</a:t>
            </a:r>
          </a:p>
        </p:txBody>
      </p:sp>
      <p:sp>
        <p:nvSpPr>
          <p:cNvPr id="6" name="Content Placeholder 5">
            <a:extLst>
              <a:ext uri="{FF2B5EF4-FFF2-40B4-BE49-F238E27FC236}">
                <a16:creationId xmlns:a16="http://schemas.microsoft.com/office/drawing/2014/main" id="{986198DF-5182-4DE6-055E-ECB6778FE114}"/>
              </a:ext>
            </a:extLst>
          </p:cNvPr>
          <p:cNvSpPr>
            <a:spLocks noGrp="1"/>
          </p:cNvSpPr>
          <p:nvPr>
            <p:ph idx="1"/>
          </p:nvPr>
        </p:nvSpPr>
        <p:spPr>
          <a:xfrm>
            <a:off x="1066800" y="1905001"/>
            <a:ext cx="10525760" cy="4267200"/>
          </a:xfrm>
        </p:spPr>
        <p:txBody>
          <a:bodyPr>
            <a:normAutofit/>
          </a:bodyPr>
          <a:lstStyle/>
          <a:p>
            <a:r>
              <a:rPr lang="en-US" sz="2800" dirty="0"/>
              <a:t>Poetry is a type of literature based on the interplay of words and rhythm. It often employs rhyme and meter (a set of rules governing the number and arrangement of syllables in each line.)</a:t>
            </a:r>
          </a:p>
          <a:p>
            <a:pPr marL="0" indent="0">
              <a:buNone/>
            </a:pPr>
            <a:r>
              <a:rPr lang="en-US" sz="2800" dirty="0"/>
              <a:t> </a:t>
            </a:r>
          </a:p>
          <a:p>
            <a:r>
              <a:rPr lang="en-US" sz="2800" dirty="0"/>
              <a:t>In poetry, words are strung together to form sounds, images, and ideas that might be too complex or abstract to describe directly. </a:t>
            </a:r>
          </a:p>
          <a:p>
            <a:pPr marL="0" indent="0">
              <a:buNone/>
            </a:pPr>
            <a:endParaRPr lang="en-US" sz="2800" dirty="0"/>
          </a:p>
          <a:p>
            <a:r>
              <a:rPr lang="en-US" sz="2800" dirty="0"/>
              <a:t>Definition taken directly from: www.literaryterms.net/poetry/ </a:t>
            </a:r>
          </a:p>
        </p:txBody>
      </p:sp>
    </p:spTree>
    <p:extLst>
      <p:ext uri="{BB962C8B-B14F-4D97-AF65-F5344CB8AC3E}">
        <p14:creationId xmlns:p14="http://schemas.microsoft.com/office/powerpoint/2010/main" val="8330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AE7B7-9574-89F2-96C6-958C2FFE1C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1D0FCE-1DD7-2411-074C-E2A2B3D7CB40}"/>
              </a:ext>
            </a:extLst>
          </p:cNvPr>
          <p:cNvSpPr>
            <a:spLocks noGrp="1"/>
          </p:cNvSpPr>
          <p:nvPr>
            <p:ph type="title"/>
          </p:nvPr>
        </p:nvSpPr>
        <p:spPr/>
        <p:txBody>
          <a:bodyPr/>
          <a:lstStyle/>
          <a:p>
            <a:pPr algn="ctr"/>
            <a:r>
              <a:rPr lang="en-US" dirty="0"/>
              <a:t>Poetry Analogy</a:t>
            </a:r>
          </a:p>
        </p:txBody>
      </p:sp>
      <p:sp>
        <p:nvSpPr>
          <p:cNvPr id="6" name="Content Placeholder 5">
            <a:extLst>
              <a:ext uri="{FF2B5EF4-FFF2-40B4-BE49-F238E27FC236}">
                <a16:creationId xmlns:a16="http://schemas.microsoft.com/office/drawing/2014/main" id="{C9821FB3-3F7D-3450-EAA8-DD16B6D8A5BF}"/>
              </a:ext>
            </a:extLst>
          </p:cNvPr>
          <p:cNvSpPr>
            <a:spLocks noGrp="1"/>
          </p:cNvSpPr>
          <p:nvPr>
            <p:ph idx="1"/>
          </p:nvPr>
        </p:nvSpPr>
        <p:spPr>
          <a:xfrm>
            <a:off x="1066800" y="1905001"/>
            <a:ext cx="10525760" cy="4267200"/>
          </a:xfrm>
        </p:spPr>
        <p:txBody>
          <a:bodyPr>
            <a:normAutofit/>
          </a:bodyPr>
          <a:lstStyle/>
          <a:p>
            <a:r>
              <a:rPr lang="en-US" sz="2800" dirty="0"/>
              <a:t>Poetry is often described as: </a:t>
            </a:r>
          </a:p>
          <a:p>
            <a:endParaRPr lang="en-US" sz="2800" dirty="0"/>
          </a:p>
          <a:p>
            <a:pPr marL="0" indent="0">
              <a:buNone/>
            </a:pPr>
            <a:r>
              <a:rPr lang="en-US" sz="2800" dirty="0"/>
              <a:t>                                                             “the tip of the iceberg” </a:t>
            </a:r>
          </a:p>
          <a:p>
            <a:endParaRPr lang="en-US" sz="2800" dirty="0"/>
          </a:p>
        </p:txBody>
      </p:sp>
      <p:pic>
        <p:nvPicPr>
          <p:cNvPr id="2" name="Picture 2" descr="I:\ENG4U-March 2021\Course Binder and Information\wpid-thumbnail-6e77398951d8a7e8f8aa3278fe954d151-1200x900.jpeg">
            <a:extLst>
              <a:ext uri="{FF2B5EF4-FFF2-40B4-BE49-F238E27FC236}">
                <a16:creationId xmlns:a16="http://schemas.microsoft.com/office/drawing/2014/main" id="{E9A753DB-FA60-B06B-796C-80AE62E32470}"/>
              </a:ext>
            </a:extLst>
          </p:cNvPr>
          <p:cNvPicPr>
            <a:picLocks noChangeAspect="1" noChangeArrowheads="1"/>
          </p:cNvPicPr>
          <p:nvPr/>
        </p:nvPicPr>
        <p:blipFill>
          <a:blip r:embed="rId2" cstate="print"/>
          <a:srcRect/>
          <a:stretch>
            <a:fillRect/>
          </a:stretch>
        </p:blipFill>
        <p:spPr bwMode="auto">
          <a:xfrm>
            <a:off x="4698098" y="4075349"/>
            <a:ext cx="2795803" cy="2096852"/>
          </a:xfrm>
          <a:prstGeom prst="rect">
            <a:avLst/>
          </a:prstGeom>
          <a:noFill/>
        </p:spPr>
      </p:pic>
    </p:spTree>
    <p:extLst>
      <p:ext uri="{BB962C8B-B14F-4D97-AF65-F5344CB8AC3E}">
        <p14:creationId xmlns:p14="http://schemas.microsoft.com/office/powerpoint/2010/main" val="109054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5097-0E1E-F09E-A67E-BD777562CAF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272EEFA-0AA6-77A1-41A9-12E18EA88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008" y="512220"/>
            <a:ext cx="9747984" cy="5833560"/>
          </a:xfrm>
          <a:prstGeom prst="rect">
            <a:avLst/>
          </a:prstGeom>
        </p:spPr>
      </p:pic>
    </p:spTree>
    <p:extLst>
      <p:ext uri="{BB962C8B-B14F-4D97-AF65-F5344CB8AC3E}">
        <p14:creationId xmlns:p14="http://schemas.microsoft.com/office/powerpoint/2010/main" val="1221331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8730-5465-1DCF-A105-114C92F818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372011-CD07-B00D-E7CF-76A2D1D57DF3}"/>
              </a:ext>
            </a:extLst>
          </p:cNvPr>
          <p:cNvSpPr>
            <a:spLocks noGrp="1"/>
          </p:cNvSpPr>
          <p:nvPr>
            <p:ph type="title"/>
          </p:nvPr>
        </p:nvSpPr>
        <p:spPr/>
        <p:txBody>
          <a:bodyPr/>
          <a:lstStyle/>
          <a:p>
            <a:pPr algn="ctr"/>
            <a:r>
              <a:rPr lang="en-US" dirty="0"/>
              <a:t>Haiku Poems</a:t>
            </a:r>
          </a:p>
        </p:txBody>
      </p:sp>
      <p:sp>
        <p:nvSpPr>
          <p:cNvPr id="6" name="Content Placeholder 5">
            <a:extLst>
              <a:ext uri="{FF2B5EF4-FFF2-40B4-BE49-F238E27FC236}">
                <a16:creationId xmlns:a16="http://schemas.microsoft.com/office/drawing/2014/main" id="{87159D68-BA77-1B7A-5CB2-DB7BDB3B9124}"/>
              </a:ext>
            </a:extLst>
          </p:cNvPr>
          <p:cNvSpPr>
            <a:spLocks noGrp="1"/>
          </p:cNvSpPr>
          <p:nvPr>
            <p:ph idx="1"/>
          </p:nvPr>
        </p:nvSpPr>
        <p:spPr>
          <a:xfrm>
            <a:off x="1066800" y="1905001"/>
            <a:ext cx="10525760" cy="4267200"/>
          </a:xfrm>
        </p:spPr>
        <p:txBody>
          <a:bodyPr>
            <a:normAutofit/>
          </a:bodyPr>
          <a:lstStyle/>
          <a:p>
            <a:r>
              <a:rPr lang="en-US" sz="2800" dirty="0"/>
              <a:t>A haiku is a specific type of Japanese poem which has 17 syllables divided into three lines of 5, 7, and 5 syllables. </a:t>
            </a:r>
          </a:p>
          <a:p>
            <a:r>
              <a:rPr lang="en-US" sz="2800" dirty="0"/>
              <a:t>Haiku or haikus are typically written on the subject of nature. </a:t>
            </a:r>
          </a:p>
          <a:p>
            <a:r>
              <a:rPr lang="en-US" sz="2800" dirty="0"/>
              <a:t>The work haiku (pronounced </a:t>
            </a:r>
            <a:r>
              <a:rPr lang="en-US" sz="2800" dirty="0" err="1"/>
              <a:t>hahy-koo</a:t>
            </a:r>
            <a:r>
              <a:rPr lang="en-US" sz="2800" dirty="0"/>
              <a:t>) is derived from the Japanese word </a:t>
            </a:r>
            <a:r>
              <a:rPr lang="en-US" sz="2800" i="1" dirty="0"/>
              <a:t>hokku</a:t>
            </a:r>
            <a:r>
              <a:rPr lang="en-US" sz="2800" dirty="0"/>
              <a:t> meaning “starting verse.” </a:t>
            </a:r>
          </a:p>
          <a:p>
            <a:r>
              <a:rPr lang="en-US" sz="2800" dirty="0"/>
              <a:t>Definition from – www.literaryterms.net/haiku/</a:t>
            </a:r>
          </a:p>
        </p:txBody>
      </p:sp>
    </p:spTree>
    <p:extLst>
      <p:ext uri="{BB962C8B-B14F-4D97-AF65-F5344CB8AC3E}">
        <p14:creationId xmlns:p14="http://schemas.microsoft.com/office/powerpoint/2010/main" val="3834291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B481-9D39-3FA7-3D9A-F3EA847FBE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8D359F-928B-52EB-70F0-AB054C9D0C7A}"/>
              </a:ext>
            </a:extLst>
          </p:cNvPr>
          <p:cNvSpPr>
            <a:spLocks noGrp="1"/>
          </p:cNvSpPr>
          <p:nvPr>
            <p:ph type="title"/>
          </p:nvPr>
        </p:nvSpPr>
        <p:spPr/>
        <p:txBody>
          <a:bodyPr/>
          <a:lstStyle/>
          <a:p>
            <a:pPr algn="ctr"/>
            <a:r>
              <a:rPr lang="en-US" dirty="0"/>
              <a:t>Japanese Poet Basho (1644-1694)</a:t>
            </a:r>
          </a:p>
        </p:txBody>
      </p:sp>
      <p:sp>
        <p:nvSpPr>
          <p:cNvPr id="6" name="Content Placeholder 5">
            <a:extLst>
              <a:ext uri="{FF2B5EF4-FFF2-40B4-BE49-F238E27FC236}">
                <a16:creationId xmlns:a16="http://schemas.microsoft.com/office/drawing/2014/main" id="{4C6168F1-AD79-476C-2AF5-1A9520739A43}"/>
              </a:ext>
            </a:extLst>
          </p:cNvPr>
          <p:cNvSpPr>
            <a:spLocks noGrp="1"/>
          </p:cNvSpPr>
          <p:nvPr>
            <p:ph idx="1"/>
          </p:nvPr>
        </p:nvSpPr>
        <p:spPr>
          <a:xfrm>
            <a:off x="1066800" y="1905001"/>
            <a:ext cx="10525760" cy="4267200"/>
          </a:xfrm>
        </p:spPr>
        <p:txBody>
          <a:bodyPr>
            <a:normAutofit/>
          </a:bodyPr>
          <a:lstStyle/>
          <a:p>
            <a:r>
              <a:rPr lang="en-US" sz="2800" dirty="0"/>
              <a:t>Japanese Haiku master and author of several poems </a:t>
            </a:r>
          </a:p>
          <a:p>
            <a:r>
              <a:rPr lang="en-US" sz="2800" dirty="0"/>
              <a:t>Visit the following websites for more info on him and his poems: </a:t>
            </a:r>
          </a:p>
          <a:p>
            <a:r>
              <a:rPr lang="en-US" sz="2800" dirty="0">
                <a:hlinkClick r:id="rId2"/>
              </a:rPr>
              <a:t>www.poetryfoundation.org/poets/basho</a:t>
            </a:r>
            <a:r>
              <a:rPr lang="en-US" sz="2800" dirty="0"/>
              <a:t> </a:t>
            </a:r>
          </a:p>
          <a:p>
            <a:r>
              <a:rPr lang="en-US" sz="2800" dirty="0">
                <a:hlinkClick r:id="rId3"/>
              </a:rPr>
              <a:t>www.Britannica.com/biography/basho-Japanese-poet</a:t>
            </a:r>
            <a:r>
              <a:rPr lang="en-US" sz="2800" dirty="0"/>
              <a:t> </a:t>
            </a:r>
          </a:p>
          <a:p>
            <a:r>
              <a:rPr lang="en-US" sz="2800" dirty="0">
                <a:hlinkClick r:id="rId4"/>
              </a:rPr>
              <a:t>www.poemhunter.com/Matsuo-basho</a:t>
            </a:r>
            <a:r>
              <a:rPr lang="en-US" sz="2800" dirty="0"/>
              <a:t> </a:t>
            </a:r>
          </a:p>
          <a:p>
            <a:pPr marL="0" indent="0">
              <a:buNone/>
            </a:pPr>
            <a:endParaRPr lang="en-US" sz="2800" dirty="0"/>
          </a:p>
        </p:txBody>
      </p:sp>
    </p:spTree>
    <p:extLst>
      <p:ext uri="{BB962C8B-B14F-4D97-AF65-F5344CB8AC3E}">
        <p14:creationId xmlns:p14="http://schemas.microsoft.com/office/powerpoint/2010/main" val="4151763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165C-553E-DF93-6508-8DF99487C0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DC4C8F-C4C2-C2EB-511C-09788BCDBD97}"/>
              </a:ext>
            </a:extLst>
          </p:cNvPr>
          <p:cNvSpPr>
            <a:spLocks noGrp="1"/>
          </p:cNvSpPr>
          <p:nvPr>
            <p:ph type="title"/>
          </p:nvPr>
        </p:nvSpPr>
        <p:spPr>
          <a:xfrm>
            <a:off x="1066800" y="457518"/>
            <a:ext cx="10058400" cy="741362"/>
          </a:xfrm>
        </p:spPr>
        <p:txBody>
          <a:bodyPr/>
          <a:lstStyle/>
          <a:p>
            <a:pPr algn="ctr"/>
            <a:r>
              <a:rPr lang="en-US" dirty="0"/>
              <a:t>Haiku Example</a:t>
            </a:r>
          </a:p>
        </p:txBody>
      </p:sp>
      <p:pic>
        <p:nvPicPr>
          <p:cNvPr id="9" name="Picture 8">
            <a:extLst>
              <a:ext uri="{FF2B5EF4-FFF2-40B4-BE49-F238E27FC236}">
                <a16:creationId xmlns:a16="http://schemas.microsoft.com/office/drawing/2014/main" id="{BB2D53E2-FF40-5498-882A-4EB010471500}"/>
              </a:ext>
            </a:extLst>
          </p:cNvPr>
          <p:cNvPicPr>
            <a:picLocks noChangeAspect="1"/>
          </p:cNvPicPr>
          <p:nvPr/>
        </p:nvPicPr>
        <p:blipFill>
          <a:blip r:embed="rId2"/>
          <a:stretch>
            <a:fillRect/>
          </a:stretch>
        </p:blipFill>
        <p:spPr>
          <a:xfrm>
            <a:off x="3119419" y="1646238"/>
            <a:ext cx="5953161" cy="4921729"/>
          </a:xfrm>
          <a:prstGeom prst="rect">
            <a:avLst/>
          </a:prstGeom>
        </p:spPr>
      </p:pic>
    </p:spTree>
    <p:extLst>
      <p:ext uri="{BB962C8B-B14F-4D97-AF65-F5344CB8AC3E}">
        <p14:creationId xmlns:p14="http://schemas.microsoft.com/office/powerpoint/2010/main" val="1181426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17F0-2F70-3094-43DE-3F47C3871D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2C1BDF-037A-BCBD-B2CA-93913A209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285439"/>
            <a:ext cx="8432800" cy="6287122"/>
          </a:xfrm>
          <a:prstGeom prst="rect">
            <a:avLst/>
          </a:prstGeom>
        </p:spPr>
      </p:pic>
    </p:spTree>
    <p:extLst>
      <p:ext uri="{BB962C8B-B14F-4D97-AF65-F5344CB8AC3E}">
        <p14:creationId xmlns:p14="http://schemas.microsoft.com/office/powerpoint/2010/main" val="3041994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32</TotalTime>
  <Words>228</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Cherry Blossom 16x9</vt:lpstr>
      <vt:lpstr>Poetry – Haiku</vt:lpstr>
      <vt:lpstr>Meaning of Poetry</vt:lpstr>
      <vt:lpstr>Poetry Analogy</vt:lpstr>
      <vt:lpstr>PowerPoint Presentation</vt:lpstr>
      <vt:lpstr>Haiku Poems</vt:lpstr>
      <vt:lpstr>Japanese Poet Basho (1644-1694)</vt:lpstr>
      <vt:lpstr>Haiku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Bamford</dc:creator>
  <cp:lastModifiedBy>Julie Bamford</cp:lastModifiedBy>
  <cp:revision>5</cp:revision>
  <dcterms:created xsi:type="dcterms:W3CDTF">2025-10-01T18:12:34Z</dcterms:created>
  <dcterms:modified xsi:type="dcterms:W3CDTF">2025-10-01T18:45:24Z</dcterms:modified>
</cp:coreProperties>
</file>