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98"/>
  </p:normalViewPr>
  <p:slideViewPr>
    <p:cSldViewPr snapToGrid="0" snapToObjects="1">
      <p:cViewPr varScale="1">
        <p:scale>
          <a:sx n="94" d="100"/>
          <a:sy n="94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609F0-48E1-F34C-9D69-BF1506E38B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1593273"/>
            <a:ext cx="9448800" cy="1147613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FICTION’S Five Facts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9215F-9178-1F4D-988D-12391251D9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170388"/>
            <a:ext cx="9448800" cy="1147613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What is Fiction?  Fiction is a made-up narrative.</a:t>
            </a:r>
          </a:p>
          <a:p>
            <a:pPr algn="ctr"/>
            <a:r>
              <a:rPr lang="en-US" sz="2800" dirty="0"/>
              <a:t>So, what is a narrative? </a:t>
            </a:r>
          </a:p>
        </p:txBody>
      </p:sp>
    </p:spTree>
    <p:extLst>
      <p:ext uri="{BB962C8B-B14F-4D97-AF65-F5344CB8AC3E}">
        <p14:creationId xmlns:p14="http://schemas.microsoft.com/office/powerpoint/2010/main" val="3800954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75621-02A4-074F-B2E5-68073EA3F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6727" y="1025236"/>
            <a:ext cx="8610600" cy="1163782"/>
          </a:xfrm>
        </p:spPr>
        <p:txBody>
          <a:bodyPr/>
          <a:lstStyle/>
          <a:p>
            <a:pPr algn="ctr"/>
            <a:r>
              <a:rPr lang="en-US" dirty="0"/>
              <a:t>What is a </a:t>
            </a:r>
            <a:r>
              <a:rPr lang="en-US" b="1" dirty="0"/>
              <a:t>narrative</a:t>
            </a:r>
            <a:r>
              <a:rPr lang="en-US" dirty="0"/>
              <a:t>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693BD-4CF4-DF46-B5BB-43ABE75A8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50474"/>
            <a:ext cx="10820400" cy="4168212"/>
          </a:xfrm>
        </p:spPr>
        <p:txBody>
          <a:bodyPr>
            <a:noAutofit/>
          </a:bodyPr>
          <a:lstStyle/>
          <a:p>
            <a:endParaRPr lang="en-US" sz="2400" dirty="0"/>
          </a:p>
          <a:p>
            <a:r>
              <a:rPr lang="en-US" sz="2400" b="1" dirty="0"/>
              <a:t>A</a:t>
            </a:r>
            <a:r>
              <a:rPr lang="en-US" sz="2400" dirty="0"/>
              <a:t> </a:t>
            </a:r>
            <a:r>
              <a:rPr lang="en-US" sz="2400" b="1" dirty="0"/>
              <a:t>narrative</a:t>
            </a:r>
            <a:r>
              <a:rPr lang="en-US" sz="2400" dirty="0"/>
              <a:t> </a:t>
            </a:r>
            <a:r>
              <a:rPr lang="en-US" sz="2400" b="1" dirty="0"/>
              <a:t>is any story </a:t>
            </a:r>
            <a:r>
              <a:rPr lang="en-US" sz="2400" dirty="0"/>
              <a:t>(</a:t>
            </a:r>
            <a:r>
              <a:rPr lang="en-US" sz="2400" b="1" dirty="0">
                <a:solidFill>
                  <a:schemeClr val="accent1"/>
                </a:solidFill>
              </a:rPr>
              <a:t>novel</a:t>
            </a:r>
            <a:r>
              <a:rPr lang="en-US" sz="2400" dirty="0"/>
              <a:t>,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short story</a:t>
            </a:r>
            <a:r>
              <a:rPr lang="en-US" sz="2400" dirty="0"/>
              <a:t>,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b="1" dirty="0">
                <a:solidFill>
                  <a:srgbClr val="7030A0"/>
                </a:solidFill>
              </a:rPr>
              <a:t>play</a:t>
            </a:r>
            <a:r>
              <a:rPr lang="en-US" sz="2400" dirty="0"/>
              <a:t>, </a:t>
            </a:r>
            <a:r>
              <a:rPr lang="en-US" sz="2400" b="1" dirty="0">
                <a:solidFill>
                  <a:srgbClr val="00B0F0"/>
                </a:solidFill>
              </a:rPr>
              <a:t>movie</a:t>
            </a:r>
            <a:r>
              <a:rPr lang="en-US" sz="2400" dirty="0"/>
              <a:t>,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b="1" dirty="0">
                <a:solidFill>
                  <a:schemeClr val="accent2"/>
                </a:solidFill>
              </a:rPr>
              <a:t>song</a:t>
            </a:r>
            <a:r>
              <a:rPr lang="en-US" sz="2400" b="1" dirty="0"/>
              <a:t>,</a:t>
            </a:r>
            <a:r>
              <a:rPr lang="en-US" sz="2400" dirty="0">
                <a:solidFill>
                  <a:schemeClr val="accent1"/>
                </a:solidFill>
              </a:rPr>
              <a:t> etc</a:t>
            </a:r>
            <a:r>
              <a:rPr lang="en-US" sz="2400" dirty="0"/>
              <a:t>.) </a:t>
            </a:r>
            <a:r>
              <a:rPr lang="en-US" sz="2400" b="1" dirty="0"/>
              <a:t>containing specific elements that work together to create an interesting story, not only for the author but also for you.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b="1" dirty="0"/>
              <a:t>Narrative</a:t>
            </a:r>
            <a:r>
              <a:rPr lang="en-US" sz="2400" dirty="0"/>
              <a:t> </a:t>
            </a:r>
            <a:r>
              <a:rPr lang="en-US" sz="2400" b="1" dirty="0"/>
              <a:t>writing creates a narrative.</a:t>
            </a:r>
          </a:p>
          <a:p>
            <a:endParaRPr lang="en-US" sz="2400" dirty="0"/>
          </a:p>
          <a:p>
            <a:r>
              <a:rPr lang="en-US" sz="2400" b="1" dirty="0"/>
              <a:t>This type of writing makes </a:t>
            </a:r>
            <a:r>
              <a:rPr lang="en-US" sz="2400" b="1" u="sng" dirty="0"/>
              <a:t>you</a:t>
            </a:r>
            <a:r>
              <a:rPr lang="en-US" sz="2400" b="1" dirty="0"/>
              <a:t> feel as if you are part of the story, as if it is being told directly to you.</a:t>
            </a:r>
          </a:p>
        </p:txBody>
      </p:sp>
    </p:spTree>
    <p:extLst>
      <p:ext uri="{BB962C8B-B14F-4D97-AF65-F5344CB8AC3E}">
        <p14:creationId xmlns:p14="http://schemas.microsoft.com/office/powerpoint/2010/main" val="2954379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850C9-0128-6245-8472-5EBD095F3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533" y="764373"/>
            <a:ext cx="10625667" cy="129302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Fact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309F5-931D-2545-AB7C-302A721D1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/>
              <a:t>Fiction = PLOT</a:t>
            </a:r>
          </a:p>
          <a:p>
            <a:pPr algn="ctr"/>
            <a:endParaRPr lang="en-US" sz="4800" dirty="0"/>
          </a:p>
          <a:p>
            <a:pPr algn="ctr"/>
            <a:r>
              <a:rPr lang="en-US" sz="4800" dirty="0">
                <a:solidFill>
                  <a:srgbClr val="FFC000"/>
                </a:solidFill>
              </a:rPr>
              <a:t>what happens</a:t>
            </a:r>
          </a:p>
          <a:p>
            <a:pPr algn="ctr"/>
            <a:r>
              <a:rPr lang="en-US" sz="4800" dirty="0">
                <a:solidFill>
                  <a:srgbClr val="00B050"/>
                </a:solidFill>
              </a:rPr>
              <a:t>the events</a:t>
            </a:r>
          </a:p>
          <a:p>
            <a:pPr algn="ctr"/>
            <a:r>
              <a:rPr lang="en-US" sz="4800" dirty="0">
                <a:solidFill>
                  <a:srgbClr val="00B0F0"/>
                </a:solidFill>
              </a:rPr>
              <a:t>the action</a:t>
            </a:r>
          </a:p>
        </p:txBody>
      </p:sp>
    </p:spTree>
    <p:extLst>
      <p:ext uri="{BB962C8B-B14F-4D97-AF65-F5344CB8AC3E}">
        <p14:creationId xmlns:p14="http://schemas.microsoft.com/office/powerpoint/2010/main" val="3626183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EA15E-9794-B542-9D95-8E73AA51F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268" y="639314"/>
            <a:ext cx="9550400" cy="952419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FIVE FACTS About 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D95D1-D4BE-AA44-B9B4-3F3AA4E84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91733"/>
            <a:ext cx="10820400" cy="47582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1. </a:t>
            </a:r>
            <a:r>
              <a:rPr lang="en-US" sz="3200" b="1" dirty="0">
                <a:solidFill>
                  <a:srgbClr val="FFFF00"/>
                </a:solidFill>
              </a:rPr>
              <a:t>EXPOSITION AND INTRODUCTION</a:t>
            </a:r>
          </a:p>
          <a:p>
            <a:pPr marL="0" indent="0" algn="ctr">
              <a:buNone/>
            </a:pPr>
            <a:r>
              <a:rPr lang="en-US" sz="2000" dirty="0"/>
              <a:t>Characters and setting revealed</a:t>
            </a:r>
          </a:p>
          <a:p>
            <a:pPr marL="0" indent="0" algn="ctr">
              <a:buNone/>
            </a:pPr>
            <a:r>
              <a:rPr lang="en-US" sz="3200" dirty="0"/>
              <a:t>2. </a:t>
            </a:r>
            <a:r>
              <a:rPr lang="en-US" sz="3200" b="1" dirty="0">
                <a:solidFill>
                  <a:srgbClr val="00B050"/>
                </a:solidFill>
              </a:rPr>
              <a:t>INCITING INCIDENT AND RISING ACTION</a:t>
            </a:r>
          </a:p>
          <a:p>
            <a:pPr marL="0" indent="0" algn="ctr">
              <a:buNone/>
            </a:pPr>
            <a:r>
              <a:rPr lang="en-US" sz="2000" dirty="0"/>
              <a:t>The conflict is revealed</a:t>
            </a:r>
          </a:p>
          <a:p>
            <a:pPr marL="0" indent="0" algn="ctr">
              <a:buNone/>
            </a:pPr>
            <a:r>
              <a:rPr lang="en-US" sz="3200" dirty="0"/>
              <a:t>3. </a:t>
            </a:r>
            <a:r>
              <a:rPr lang="en-US" sz="3200" b="1" dirty="0">
                <a:solidFill>
                  <a:srgbClr val="0070C0"/>
                </a:solidFill>
              </a:rPr>
              <a:t>CLIMAX</a:t>
            </a:r>
          </a:p>
          <a:p>
            <a:pPr marL="0" indent="0" algn="ctr">
              <a:buNone/>
            </a:pPr>
            <a:r>
              <a:rPr lang="en-US" sz="2000" dirty="0"/>
              <a:t>The turning point in the story. What next?</a:t>
            </a:r>
          </a:p>
          <a:p>
            <a:pPr marL="0" indent="0" algn="ctr">
              <a:buNone/>
            </a:pPr>
            <a:r>
              <a:rPr lang="en-US" sz="3200" dirty="0"/>
              <a:t>4. </a:t>
            </a:r>
            <a:r>
              <a:rPr lang="en-US" sz="3200" b="1" dirty="0">
                <a:solidFill>
                  <a:schemeClr val="accent3"/>
                </a:solidFill>
              </a:rPr>
              <a:t>FALLING ACTION</a:t>
            </a:r>
          </a:p>
          <a:p>
            <a:pPr marL="0" indent="0" algn="ctr">
              <a:buNone/>
            </a:pPr>
            <a:r>
              <a:rPr lang="en-US" dirty="0"/>
              <a:t>Things start to fall into place</a:t>
            </a:r>
          </a:p>
          <a:p>
            <a:pPr marL="0" indent="0" algn="ctr">
              <a:buNone/>
            </a:pPr>
            <a:r>
              <a:rPr lang="en-US" sz="3200" dirty="0"/>
              <a:t>5. </a:t>
            </a:r>
            <a:r>
              <a:rPr lang="en-US" sz="3200" b="1" dirty="0">
                <a:solidFill>
                  <a:schemeClr val="accent2"/>
                </a:solidFill>
              </a:rPr>
              <a:t>DENOUEMENT - RESOLUTION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647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49D49-39FF-A34C-AEB1-DA9509CC9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00" y="762000"/>
            <a:ext cx="10642600" cy="129540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Fiction Fact #2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62B955-CBB1-BA48-B831-31942D802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4560"/>
            <a:ext cx="10820400" cy="417237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4800" dirty="0"/>
              <a:t>Fiction = SETTING</a:t>
            </a:r>
          </a:p>
          <a:p>
            <a:pPr algn="ctr"/>
            <a:endParaRPr lang="en-US" sz="4800" dirty="0"/>
          </a:p>
          <a:p>
            <a:pPr algn="ctr"/>
            <a:r>
              <a:rPr lang="en-US" sz="3600" dirty="0">
                <a:solidFill>
                  <a:srgbClr val="FFFF00"/>
                </a:solidFill>
              </a:rPr>
              <a:t>the time</a:t>
            </a:r>
          </a:p>
          <a:p>
            <a:pPr algn="ctr"/>
            <a:r>
              <a:rPr lang="en-US" sz="3600" dirty="0">
                <a:solidFill>
                  <a:srgbClr val="00B050"/>
                </a:solidFill>
              </a:rPr>
              <a:t>the place</a:t>
            </a:r>
          </a:p>
          <a:p>
            <a:pPr algn="ctr"/>
            <a:r>
              <a:rPr lang="en-US" sz="3600" dirty="0">
                <a:solidFill>
                  <a:srgbClr val="0070C0"/>
                </a:solidFill>
              </a:rPr>
              <a:t>the weather</a:t>
            </a:r>
          </a:p>
          <a:p>
            <a:pPr algn="ctr"/>
            <a:r>
              <a:rPr lang="en-US" sz="3600" dirty="0">
                <a:solidFill>
                  <a:srgbClr val="FFC000"/>
                </a:solidFill>
              </a:rPr>
              <a:t>the atmosphere and mood</a:t>
            </a:r>
          </a:p>
          <a:p>
            <a:pPr algn="ctr"/>
            <a:r>
              <a:rPr lang="en-US" sz="3600" dirty="0">
                <a:solidFill>
                  <a:schemeClr val="accent2"/>
                </a:solidFill>
              </a:rPr>
              <a:t>the social conditions</a:t>
            </a:r>
          </a:p>
        </p:txBody>
      </p:sp>
    </p:spTree>
    <p:extLst>
      <p:ext uri="{BB962C8B-B14F-4D97-AF65-F5344CB8AC3E}">
        <p14:creationId xmlns:p14="http://schemas.microsoft.com/office/powerpoint/2010/main" val="837774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BE16C-2145-4940-96DB-C30795C32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934" y="764373"/>
            <a:ext cx="8839200" cy="129302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FACT #3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42BD5-DD46-FC40-8D57-72B7A31BF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FICTION = CHARACTER</a:t>
            </a:r>
          </a:p>
          <a:p>
            <a:pPr algn="ctr"/>
            <a:endParaRPr lang="en-US" sz="4400" dirty="0"/>
          </a:p>
          <a:p>
            <a:pPr algn="ctr"/>
            <a:r>
              <a:rPr lang="en-US" sz="3600" dirty="0">
                <a:solidFill>
                  <a:srgbClr val="FFFF00"/>
                </a:solidFill>
              </a:rPr>
              <a:t>the people in the story</a:t>
            </a:r>
          </a:p>
          <a:p>
            <a:pPr algn="ctr"/>
            <a:r>
              <a:rPr lang="en-US" sz="3600" dirty="0">
                <a:solidFill>
                  <a:srgbClr val="00B050"/>
                </a:solidFill>
              </a:rPr>
              <a:t>the qualities of those people </a:t>
            </a:r>
          </a:p>
        </p:txBody>
      </p:sp>
    </p:spTree>
    <p:extLst>
      <p:ext uri="{BB962C8B-B14F-4D97-AF65-F5344CB8AC3E}">
        <p14:creationId xmlns:p14="http://schemas.microsoft.com/office/powerpoint/2010/main" val="36699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2F0D6-1FA9-1F42-866D-363FAE86E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2800" y="764373"/>
            <a:ext cx="8365067" cy="1293028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FACT #4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F4A01-4EF5-0042-A0F7-057428AFE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FICTION = POINT OF VIEW </a:t>
            </a:r>
            <a:r>
              <a:rPr lang="en-US" sz="2800" dirty="0"/>
              <a:t>(P.O.V)</a:t>
            </a:r>
          </a:p>
          <a:p>
            <a:pPr algn="ctr"/>
            <a:endParaRPr lang="en-US" sz="4400" dirty="0"/>
          </a:p>
          <a:p>
            <a:pPr algn="ctr"/>
            <a:r>
              <a:rPr lang="en-US" sz="3600" dirty="0">
                <a:solidFill>
                  <a:srgbClr val="FFFF00"/>
                </a:solidFill>
              </a:rPr>
              <a:t>the angle from which the story is told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FFFF00"/>
                </a:solidFill>
              </a:rPr>
              <a:t>1</a:t>
            </a:r>
            <a:r>
              <a:rPr lang="en-US" sz="3600" baseline="30000" dirty="0">
                <a:solidFill>
                  <a:srgbClr val="FFFF00"/>
                </a:solidFill>
              </a:rPr>
              <a:t>st</a:t>
            </a:r>
            <a:r>
              <a:rPr lang="en-US" sz="3600" dirty="0">
                <a:solidFill>
                  <a:srgbClr val="FFFF00"/>
                </a:solidFill>
              </a:rPr>
              <a:t>, 2</a:t>
            </a:r>
            <a:r>
              <a:rPr lang="en-US" sz="3600" baseline="30000" dirty="0">
                <a:solidFill>
                  <a:srgbClr val="FFFF00"/>
                </a:solidFill>
              </a:rPr>
              <a:t>nd</a:t>
            </a:r>
            <a:r>
              <a:rPr lang="en-US" sz="3600" dirty="0">
                <a:solidFill>
                  <a:srgbClr val="FFFF00"/>
                </a:solidFill>
              </a:rPr>
              <a:t> or 3</a:t>
            </a:r>
            <a:r>
              <a:rPr lang="en-US" sz="3600" baseline="30000" dirty="0">
                <a:solidFill>
                  <a:srgbClr val="FFFF00"/>
                </a:solidFill>
              </a:rPr>
              <a:t>rd</a:t>
            </a:r>
            <a:r>
              <a:rPr lang="en-US" sz="3600" dirty="0">
                <a:solidFill>
                  <a:srgbClr val="FFFF00"/>
                </a:solidFill>
              </a:rPr>
              <a:t> person</a:t>
            </a:r>
          </a:p>
          <a:p>
            <a:pPr algn="ctr"/>
            <a:r>
              <a:rPr lang="en-US" sz="3600" dirty="0">
                <a:solidFill>
                  <a:srgbClr val="0070C0"/>
                </a:solidFill>
              </a:rPr>
              <a:t>the P.O.V. can be limited or omniscient</a:t>
            </a:r>
          </a:p>
          <a:p>
            <a:pPr marL="0" indent="0" algn="ctr">
              <a:buNone/>
            </a:pPr>
            <a:endParaRPr lang="en-US" sz="3600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83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27B3B-D15D-7F45-8169-B2B30892A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1067" y="764373"/>
            <a:ext cx="8856133" cy="129302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FACT #5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770C9-B82A-E84A-8A05-B0AC833DD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FICTION = THEME</a:t>
            </a:r>
          </a:p>
          <a:p>
            <a:pPr marL="0" indent="0" algn="ctr">
              <a:buNone/>
            </a:pPr>
            <a:endParaRPr lang="en-US" sz="4400" dirty="0"/>
          </a:p>
          <a:p>
            <a:pPr algn="ctr"/>
            <a:r>
              <a:rPr lang="en-US" sz="4000" dirty="0">
                <a:solidFill>
                  <a:srgbClr val="FFFF00"/>
                </a:solidFill>
              </a:rPr>
              <a:t>the message</a:t>
            </a:r>
          </a:p>
          <a:p>
            <a:pPr algn="ctr"/>
            <a:r>
              <a:rPr lang="en-US" sz="4000" dirty="0">
                <a:solidFill>
                  <a:srgbClr val="00B050"/>
                </a:solidFill>
              </a:rPr>
              <a:t>the moral of the story</a:t>
            </a:r>
          </a:p>
          <a:p>
            <a:pPr algn="ctr"/>
            <a:r>
              <a:rPr lang="en-US" sz="4000" dirty="0">
                <a:solidFill>
                  <a:srgbClr val="0070C0"/>
                </a:solidFill>
              </a:rPr>
              <a:t>the underlying meaning</a:t>
            </a:r>
          </a:p>
          <a:p>
            <a:pPr marL="0" indent="0" algn="ctr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78990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102</TotalTime>
  <Words>255</Words>
  <Application>Microsoft Macintosh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Vapor Trail</vt:lpstr>
      <vt:lpstr>FICTION’S Five Facts</vt:lpstr>
      <vt:lpstr>What is a narrative ?</vt:lpstr>
      <vt:lpstr>Fact #1</vt:lpstr>
      <vt:lpstr>FIVE FACTS About Plot</vt:lpstr>
      <vt:lpstr>Fiction Fact #2</vt:lpstr>
      <vt:lpstr>FACT #3 </vt:lpstr>
      <vt:lpstr>FACT #4 </vt:lpstr>
      <vt:lpstr>FACT #5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Five Facts about Fiction</dc:title>
  <dc:creator>Philip Desjardins</dc:creator>
  <cp:lastModifiedBy>Philip Desjardins</cp:lastModifiedBy>
  <cp:revision>19</cp:revision>
  <dcterms:created xsi:type="dcterms:W3CDTF">2020-06-23T14:15:13Z</dcterms:created>
  <dcterms:modified xsi:type="dcterms:W3CDTF">2021-02-14T21:47:27Z</dcterms:modified>
</cp:coreProperties>
</file>