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62" r:id="rId6"/>
    <p:sldId id="259" r:id="rId7"/>
    <p:sldId id="26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034"/>
    <p:restoredTop sz="94718"/>
  </p:normalViewPr>
  <p:slideViewPr>
    <p:cSldViewPr snapToGrid="0" snapToObjects="1">
      <p:cViewPr varScale="1">
        <p:scale>
          <a:sx n="61" d="100"/>
          <a:sy n="61" d="100"/>
        </p:scale>
        <p:origin x="224" y="9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7/31/20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7/31/20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7/31/20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7/31/20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87ED9-8C26-B847-9B77-EE735E01D027}"/>
              </a:ext>
            </a:extLst>
          </p:cNvPr>
          <p:cNvSpPr>
            <a:spLocks noGrp="1"/>
          </p:cNvSpPr>
          <p:nvPr>
            <p:ph type="ctrTitle"/>
          </p:nvPr>
        </p:nvSpPr>
        <p:spPr>
          <a:xfrm>
            <a:off x="1255595" y="2129052"/>
            <a:ext cx="5800298" cy="638005"/>
          </a:xfrm>
        </p:spPr>
        <p:txBody>
          <a:bodyPr/>
          <a:lstStyle/>
          <a:p>
            <a:r>
              <a:rPr lang="en-US" dirty="0"/>
              <a:t>THE SHORT STORY</a:t>
            </a:r>
          </a:p>
        </p:txBody>
      </p:sp>
      <p:sp>
        <p:nvSpPr>
          <p:cNvPr id="3" name="Subtitle 2">
            <a:extLst>
              <a:ext uri="{FF2B5EF4-FFF2-40B4-BE49-F238E27FC236}">
                <a16:creationId xmlns:a16="http://schemas.microsoft.com/office/drawing/2014/main" id="{C3F380DD-DF25-0F4C-9F96-599F7CA86540}"/>
              </a:ext>
            </a:extLst>
          </p:cNvPr>
          <p:cNvSpPr>
            <a:spLocks noGrp="1"/>
          </p:cNvSpPr>
          <p:nvPr>
            <p:ph type="subTitle" idx="1"/>
          </p:nvPr>
        </p:nvSpPr>
        <p:spPr>
          <a:xfrm>
            <a:off x="1507067" y="4050833"/>
            <a:ext cx="5548826" cy="1096899"/>
          </a:xfrm>
        </p:spPr>
        <p:txBody>
          <a:bodyPr>
            <a:normAutofit/>
          </a:bodyPr>
          <a:lstStyle/>
          <a:p>
            <a:r>
              <a:rPr lang="en-US" sz="4000" b="1" dirty="0"/>
              <a:t>UNIT #2</a:t>
            </a:r>
          </a:p>
        </p:txBody>
      </p:sp>
      <p:pic>
        <p:nvPicPr>
          <p:cNvPr id="5" name="Picture 4" descr="A close up&#10;&#10;Description automatically generated">
            <a:extLst>
              <a:ext uri="{FF2B5EF4-FFF2-40B4-BE49-F238E27FC236}">
                <a16:creationId xmlns:a16="http://schemas.microsoft.com/office/drawing/2014/main" id="{E0A51893-DD26-C440-B8F9-49172BE0BB16}"/>
              </a:ext>
            </a:extLst>
          </p:cNvPr>
          <p:cNvPicPr>
            <a:picLocks noChangeAspect="1"/>
          </p:cNvPicPr>
          <p:nvPr/>
        </p:nvPicPr>
        <p:blipFill>
          <a:blip r:embed="rId2"/>
          <a:stretch>
            <a:fillRect/>
          </a:stretch>
        </p:blipFill>
        <p:spPr>
          <a:xfrm>
            <a:off x="2060244" y="3002508"/>
            <a:ext cx="2095500" cy="3429000"/>
          </a:xfrm>
          <a:prstGeom prst="rect">
            <a:avLst/>
          </a:prstGeom>
        </p:spPr>
      </p:pic>
    </p:spTree>
    <p:extLst>
      <p:ext uri="{BB962C8B-B14F-4D97-AF65-F5344CB8AC3E}">
        <p14:creationId xmlns:p14="http://schemas.microsoft.com/office/powerpoint/2010/main" val="839100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EB847-5F35-1445-AF2F-52DB6203AADB}"/>
              </a:ext>
            </a:extLst>
          </p:cNvPr>
          <p:cNvSpPr>
            <a:spLocks noGrp="1"/>
          </p:cNvSpPr>
          <p:nvPr>
            <p:ph type="title"/>
          </p:nvPr>
        </p:nvSpPr>
        <p:spPr>
          <a:xfrm>
            <a:off x="1807535" y="170121"/>
            <a:ext cx="7466467" cy="646516"/>
          </a:xfrm>
        </p:spPr>
        <p:txBody>
          <a:bodyPr>
            <a:normAutofit fontScale="90000"/>
          </a:bodyPr>
          <a:lstStyle/>
          <a:p>
            <a:r>
              <a:rPr lang="en-CA" b="1" dirty="0"/>
              <a:t>THE SHORT STORY: A SHORT HISTORY </a:t>
            </a:r>
            <a:br>
              <a:rPr lang="en-CA" dirty="0"/>
            </a:br>
            <a:endParaRPr lang="en-US" dirty="0"/>
          </a:p>
        </p:txBody>
      </p:sp>
      <p:sp>
        <p:nvSpPr>
          <p:cNvPr id="3" name="Content Placeholder 2">
            <a:extLst>
              <a:ext uri="{FF2B5EF4-FFF2-40B4-BE49-F238E27FC236}">
                <a16:creationId xmlns:a16="http://schemas.microsoft.com/office/drawing/2014/main" id="{9E3732A1-41CC-F146-A7B8-7E77A024D4AF}"/>
              </a:ext>
            </a:extLst>
          </p:cNvPr>
          <p:cNvSpPr>
            <a:spLocks noGrp="1"/>
          </p:cNvSpPr>
          <p:nvPr>
            <p:ph idx="1"/>
          </p:nvPr>
        </p:nvSpPr>
        <p:spPr>
          <a:xfrm>
            <a:off x="677334" y="816637"/>
            <a:ext cx="8596668" cy="5456572"/>
          </a:xfrm>
        </p:spPr>
        <p:txBody>
          <a:bodyPr>
            <a:noAutofit/>
          </a:bodyPr>
          <a:lstStyle/>
          <a:p>
            <a:r>
              <a:rPr lang="en-CA" sz="2800" dirty="0">
                <a:solidFill>
                  <a:schemeClr val="tx1"/>
                </a:solidFill>
                <a:latin typeface="Arial" panose="020B0604020202020204" pitchFamily="34" charset="0"/>
                <a:cs typeface="Arial" panose="020B0604020202020204" pitchFamily="34" charset="0"/>
              </a:rPr>
              <a:t>Among the earliest writers of the modern short story were Miguel de Cervantes (Spain), Walter Scott (England), Nathaniel Hawthorne (USA) and Edgar Allen Poe (USA). One of the earliest short story collections was the American writer Washington Irving’s </a:t>
            </a:r>
            <a:r>
              <a:rPr lang="en-CA" sz="2800" i="1" dirty="0">
                <a:solidFill>
                  <a:schemeClr val="tx1"/>
                </a:solidFill>
                <a:latin typeface="Arial" panose="020B0604020202020204" pitchFamily="34" charset="0"/>
                <a:cs typeface="Arial" panose="020B0604020202020204" pitchFamily="34" charset="0"/>
              </a:rPr>
              <a:t>Sketchbook </a:t>
            </a:r>
            <a:r>
              <a:rPr lang="en-CA" sz="2800" dirty="0">
                <a:solidFill>
                  <a:schemeClr val="tx1"/>
                </a:solidFill>
                <a:latin typeface="Arial" panose="020B0604020202020204" pitchFamily="34" charset="0"/>
                <a:cs typeface="Arial" panose="020B0604020202020204" pitchFamily="34" charset="0"/>
              </a:rPr>
              <a:t>(1820). </a:t>
            </a:r>
          </a:p>
          <a:p>
            <a:pPr marL="0" indent="0">
              <a:buNone/>
            </a:pPr>
            <a:endParaRPr lang="en-CA" sz="2800" dirty="0"/>
          </a:p>
          <a:p>
            <a:r>
              <a:rPr lang="en-CA" sz="2800" dirty="0">
                <a:solidFill>
                  <a:schemeClr val="tx1"/>
                </a:solidFill>
              </a:rPr>
              <a:t>In</a:t>
            </a:r>
            <a:r>
              <a:rPr lang="en-CA" sz="2800" dirty="0"/>
              <a:t> 1837 </a:t>
            </a:r>
            <a:r>
              <a:rPr lang="en-CA" sz="2800" dirty="0">
                <a:solidFill>
                  <a:schemeClr val="tx1"/>
                </a:solidFill>
                <a:latin typeface="Arial" panose="020B0604020202020204" pitchFamily="34" charset="0"/>
                <a:cs typeface="Arial" panose="020B0604020202020204" pitchFamily="34" charset="0"/>
              </a:rPr>
              <a:t>Edgar Allen Poe wrote a critique that defined the short story. It is: 1) to be read at one sitting, 2) uses a limited number of characters, incidents, style and tone, 3) uses words efficiently and sparingly. </a:t>
            </a:r>
          </a:p>
        </p:txBody>
      </p:sp>
    </p:spTree>
    <p:extLst>
      <p:ext uri="{BB962C8B-B14F-4D97-AF65-F5344CB8AC3E}">
        <p14:creationId xmlns:p14="http://schemas.microsoft.com/office/powerpoint/2010/main" val="814142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5A499AE-4459-8447-B126-40F1532A04C2}"/>
              </a:ext>
            </a:extLst>
          </p:cNvPr>
          <p:cNvSpPr>
            <a:spLocks noGrp="1"/>
          </p:cNvSpPr>
          <p:nvPr>
            <p:ph idx="1"/>
          </p:nvPr>
        </p:nvSpPr>
        <p:spPr>
          <a:xfrm>
            <a:off x="677334" y="2147777"/>
            <a:ext cx="8596668" cy="3893585"/>
          </a:xfrm>
        </p:spPr>
        <p:txBody>
          <a:bodyPr>
            <a:normAutofit/>
          </a:bodyPr>
          <a:lstStyle/>
          <a:p>
            <a:r>
              <a:rPr lang="en-CA" sz="2800" dirty="0"/>
              <a:t>The publishing explosion at the turn of the 19th century was unprecedented in history. When the fiction-packed </a:t>
            </a:r>
            <a:r>
              <a:rPr lang="en-CA" sz="2800" i="1" dirty="0"/>
              <a:t>Strand </a:t>
            </a:r>
            <a:r>
              <a:rPr lang="en-CA" sz="2800" dirty="0"/>
              <a:t>magazine launched in England in January 1891, it sold 300,000 copies.</a:t>
            </a:r>
          </a:p>
          <a:p>
            <a:r>
              <a:rPr lang="en-CA" sz="2800" dirty="0"/>
              <a:t>The magazine was to publish many of the Sherlock Holmes detective stories written by Sir Arthur Conan Doyle.</a:t>
            </a:r>
          </a:p>
          <a:p>
            <a:endParaRPr lang="en-US" dirty="0"/>
          </a:p>
        </p:txBody>
      </p:sp>
    </p:spTree>
    <p:extLst>
      <p:ext uri="{BB962C8B-B14F-4D97-AF65-F5344CB8AC3E}">
        <p14:creationId xmlns:p14="http://schemas.microsoft.com/office/powerpoint/2010/main" val="1443371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heel(1)">
                                      <p:cBhvr>
                                        <p:cTn id="7"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65455457-861C-5746-9432-B0E4673BEA85}"/>
              </a:ext>
            </a:extLst>
          </p:cNvPr>
          <p:cNvSpPr>
            <a:spLocks noGrp="1"/>
          </p:cNvSpPr>
          <p:nvPr>
            <p:ph type="title"/>
          </p:nvPr>
        </p:nvSpPr>
        <p:spPr>
          <a:xfrm>
            <a:off x="4974337" y="1265314"/>
            <a:ext cx="4299666" cy="3249131"/>
          </a:xfrm>
        </p:spPr>
        <p:txBody>
          <a:bodyPr vert="horz" lIns="91440" tIns="45720" rIns="91440" bIns="45720" rtlCol="0" anchor="b">
            <a:normAutofit/>
          </a:bodyPr>
          <a:lstStyle/>
          <a:p>
            <a:r>
              <a:rPr lang="en-US" sz="5400" kern="1200" dirty="0">
                <a:solidFill>
                  <a:schemeClr val="accent1"/>
                </a:solidFill>
                <a:latin typeface="+mj-lt"/>
                <a:ea typeface="+mj-ea"/>
                <a:cs typeface="+mj-cs"/>
              </a:rPr>
              <a:t>The Hound of the Baskervilles</a:t>
            </a:r>
          </a:p>
        </p:txBody>
      </p:sp>
      <p:sp>
        <p:nvSpPr>
          <p:cNvPr id="22" name="Isosceles Triangle 21">
            <a:extLst>
              <a:ext uri="{FF2B5EF4-FFF2-40B4-BE49-F238E27FC236}">
                <a16:creationId xmlns:a16="http://schemas.microsoft.com/office/drawing/2014/main" id="{5A7802B6-FF37-40CF-A7E2-6F2A0D9A9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5" name="Content Placeholder 4" descr="A picture containing drawing&#10;&#10;Description automatically generated">
            <a:extLst>
              <a:ext uri="{FF2B5EF4-FFF2-40B4-BE49-F238E27FC236}">
                <a16:creationId xmlns:a16="http://schemas.microsoft.com/office/drawing/2014/main" id="{F417E9EB-01D0-3445-9B67-42B402CC806D}"/>
              </a:ext>
            </a:extLst>
          </p:cNvPr>
          <p:cNvPicPr>
            <a:picLocks noGrp="1" noChangeAspect="1"/>
          </p:cNvPicPr>
          <p:nvPr>
            <p:ph idx="1"/>
          </p:nvPr>
        </p:nvPicPr>
        <p:blipFill>
          <a:blip r:embed="rId2"/>
          <a:stretch>
            <a:fillRect/>
          </a:stretch>
        </p:blipFill>
        <p:spPr>
          <a:xfrm>
            <a:off x="1234194" y="1265315"/>
            <a:ext cx="3420101" cy="4335340"/>
          </a:xfrm>
          <a:prstGeom prst="rect">
            <a:avLst/>
          </a:prstGeom>
        </p:spPr>
      </p:pic>
    </p:spTree>
    <p:extLst>
      <p:ext uri="{BB962C8B-B14F-4D97-AF65-F5344CB8AC3E}">
        <p14:creationId xmlns:p14="http://schemas.microsoft.com/office/powerpoint/2010/main" val="67899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2" name="Rectangle 21">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5" name="Rectangle 34">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8301227"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icture containing person, outdoor, person, holding&#10;&#10;Description automatically generated">
            <a:extLst>
              <a:ext uri="{FF2B5EF4-FFF2-40B4-BE49-F238E27FC236}">
                <a16:creationId xmlns:a16="http://schemas.microsoft.com/office/drawing/2014/main" id="{EECF24BA-C563-6640-9E3D-BF34C056B33A}"/>
              </a:ext>
            </a:extLst>
          </p:cNvPr>
          <p:cNvPicPr>
            <a:picLocks noGrp="1" noChangeAspect="1"/>
          </p:cNvPicPr>
          <p:nvPr>
            <p:ph idx="1"/>
          </p:nvPr>
        </p:nvPicPr>
        <p:blipFill>
          <a:blip r:embed="rId2"/>
          <a:stretch>
            <a:fillRect/>
          </a:stretch>
        </p:blipFill>
        <p:spPr>
          <a:xfrm>
            <a:off x="1125844" y="870366"/>
            <a:ext cx="7003562" cy="3831736"/>
          </a:xfrm>
          <a:prstGeom prst="rect">
            <a:avLst/>
          </a:prstGeom>
        </p:spPr>
      </p:pic>
      <p:sp>
        <p:nvSpPr>
          <p:cNvPr id="7" name="TextBox 6">
            <a:extLst>
              <a:ext uri="{FF2B5EF4-FFF2-40B4-BE49-F238E27FC236}">
                <a16:creationId xmlns:a16="http://schemas.microsoft.com/office/drawing/2014/main" id="{18D682D7-67D7-C347-84DF-625C04FAD1E3}"/>
              </a:ext>
            </a:extLst>
          </p:cNvPr>
          <p:cNvSpPr txBox="1"/>
          <p:nvPr/>
        </p:nvSpPr>
        <p:spPr>
          <a:xfrm>
            <a:off x="686432" y="4939856"/>
            <a:ext cx="7852494" cy="1200329"/>
          </a:xfrm>
          <a:prstGeom prst="rect">
            <a:avLst/>
          </a:prstGeom>
          <a:noFill/>
        </p:spPr>
        <p:txBody>
          <a:bodyPr wrap="square" rtlCol="0">
            <a:spAutoFit/>
          </a:bodyPr>
          <a:lstStyle/>
          <a:p>
            <a:r>
              <a:rPr lang="en-US" dirty="0"/>
              <a:t>Basil Rathbone as Sherlock Holmes</a:t>
            </a:r>
            <a:r>
              <a:rPr lang="en-CA" dirty="0"/>
              <a:t> in 1939. Rathbone was cast as Sherlock Holmes in </a:t>
            </a:r>
            <a:r>
              <a:rPr lang="en-CA" i="1" dirty="0"/>
              <a:t>The Hound of the Baskervilles</a:t>
            </a:r>
            <a:r>
              <a:rPr lang="en-CA" dirty="0"/>
              <a:t>, the first of 14 screen appearances as Conan Doyle's master detective. He also played Holmes on radio from 1939 through 1946.</a:t>
            </a:r>
            <a:endParaRPr lang="en-US" dirty="0"/>
          </a:p>
        </p:txBody>
      </p:sp>
    </p:spTree>
    <p:extLst>
      <p:ext uri="{BB962C8B-B14F-4D97-AF65-F5344CB8AC3E}">
        <p14:creationId xmlns:p14="http://schemas.microsoft.com/office/powerpoint/2010/main" val="3969367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xit" presetSubtype="0" fill="hold" grpId="1" nodeType="clickEffect">
                                  <p:stCondLst>
                                    <p:cond delay="0"/>
                                  </p:stCondLst>
                                  <p:childTnLst>
                                    <p:animEffect transition="out" filter="fade">
                                      <p:cBhvr>
                                        <p:cTn id="13" dur="500"/>
                                        <p:tgtEl>
                                          <p:spTgt spid="7"/>
                                        </p:tgtEl>
                                      </p:cBhvr>
                                    </p:animEffect>
                                    <p:set>
                                      <p:cBhvr>
                                        <p:cTn id="14"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5A499AE-4459-8447-B126-40F1532A04C2}"/>
              </a:ext>
            </a:extLst>
          </p:cNvPr>
          <p:cNvSpPr>
            <a:spLocks noGrp="1"/>
          </p:cNvSpPr>
          <p:nvPr>
            <p:ph idx="1"/>
          </p:nvPr>
        </p:nvSpPr>
        <p:spPr>
          <a:xfrm>
            <a:off x="677334" y="853793"/>
            <a:ext cx="8596668" cy="2335974"/>
          </a:xfrm>
        </p:spPr>
        <p:txBody>
          <a:bodyPr>
            <a:normAutofit/>
          </a:bodyPr>
          <a:lstStyle/>
          <a:p>
            <a:r>
              <a:rPr lang="en-CA" sz="2800" dirty="0">
                <a:solidFill>
                  <a:schemeClr val="tx1"/>
                </a:solidFill>
              </a:rPr>
              <a:t>The idea of publishing short stories that had a beginning and an ending rather than stretching out a story as a serial from issue to issue took hold with the success of the Sherlock Holmes stories, beginning in July 1891</a:t>
            </a:r>
            <a:r>
              <a:rPr lang="en-CA" sz="2800" dirty="0"/>
              <a:t>. </a:t>
            </a:r>
          </a:p>
        </p:txBody>
      </p:sp>
      <p:sp>
        <p:nvSpPr>
          <p:cNvPr id="3" name="TextBox 2">
            <a:extLst>
              <a:ext uri="{FF2B5EF4-FFF2-40B4-BE49-F238E27FC236}">
                <a16:creationId xmlns:a16="http://schemas.microsoft.com/office/drawing/2014/main" id="{18FDB978-D1C3-DB41-A1F4-EED754F8CD30}"/>
              </a:ext>
            </a:extLst>
          </p:cNvPr>
          <p:cNvSpPr txBox="1"/>
          <p:nvPr/>
        </p:nvSpPr>
        <p:spPr>
          <a:xfrm flipV="1">
            <a:off x="677333" y="5094514"/>
            <a:ext cx="8596669" cy="45719"/>
          </a:xfrm>
          <a:prstGeom prst="rect">
            <a:avLst/>
          </a:prstGeom>
          <a:noFill/>
        </p:spPr>
        <p:txBody>
          <a:bodyPr wrap="square" rtlCol="0">
            <a:spAutoFit/>
          </a:bodyPr>
          <a:lstStyle/>
          <a:p>
            <a:endParaRPr lang="en-US" dirty="0"/>
          </a:p>
        </p:txBody>
      </p:sp>
      <p:sp>
        <p:nvSpPr>
          <p:cNvPr id="5" name="TextBox 4">
            <a:extLst>
              <a:ext uri="{FF2B5EF4-FFF2-40B4-BE49-F238E27FC236}">
                <a16:creationId xmlns:a16="http://schemas.microsoft.com/office/drawing/2014/main" id="{EAEE733D-9C61-BB42-9F95-5DFBF3B644B4}"/>
              </a:ext>
            </a:extLst>
          </p:cNvPr>
          <p:cNvSpPr txBox="1"/>
          <p:nvPr/>
        </p:nvSpPr>
        <p:spPr>
          <a:xfrm>
            <a:off x="916504" y="3401743"/>
            <a:ext cx="8357497" cy="2954655"/>
          </a:xfrm>
          <a:prstGeom prst="rect">
            <a:avLst/>
          </a:prstGeom>
          <a:noFill/>
        </p:spPr>
        <p:txBody>
          <a:bodyPr wrap="square" rtlCol="0">
            <a:spAutoFit/>
          </a:bodyPr>
          <a:lstStyle/>
          <a:p>
            <a:r>
              <a:rPr lang="en-CA" sz="2800" dirty="0"/>
              <a:t>Arthur Conan Doyle realised that serial stories in magazines were a mistake, because if the first number was missed, readers would not be able to follow the story; so he thought of writing a serial with each story standing alone, yet retaining a connecting link with the same leading characters. </a:t>
            </a:r>
            <a:endParaRPr lang="en-US" sz="2800" dirty="0"/>
          </a:p>
          <a:p>
            <a:endParaRPr lang="en-US" dirty="0"/>
          </a:p>
        </p:txBody>
      </p:sp>
    </p:spTree>
    <p:extLst>
      <p:ext uri="{BB962C8B-B14F-4D97-AF65-F5344CB8AC3E}">
        <p14:creationId xmlns:p14="http://schemas.microsoft.com/office/powerpoint/2010/main" val="3178873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5" name="Content Placeholder 4" descr="A close up of a person&#10;&#10;Description automatically generated">
            <a:extLst>
              <a:ext uri="{FF2B5EF4-FFF2-40B4-BE49-F238E27FC236}">
                <a16:creationId xmlns:a16="http://schemas.microsoft.com/office/drawing/2014/main" id="{0E27803C-2D4C-AC44-9B19-680C3EA4D2AD}"/>
              </a:ext>
            </a:extLst>
          </p:cNvPr>
          <p:cNvPicPr>
            <a:picLocks noGrp="1" noChangeAspect="1"/>
          </p:cNvPicPr>
          <p:nvPr>
            <p:ph idx="1"/>
          </p:nvPr>
        </p:nvPicPr>
        <p:blipFill>
          <a:blip r:embed="rId2"/>
          <a:stretch>
            <a:fillRect/>
          </a:stretch>
        </p:blipFill>
        <p:spPr>
          <a:xfrm>
            <a:off x="638126" y="1104390"/>
            <a:ext cx="7478946" cy="4528773"/>
          </a:xfrm>
          <a:prstGeom prst="rect">
            <a:avLst/>
          </a:prstGeom>
        </p:spPr>
      </p:pic>
      <p:sp>
        <p:nvSpPr>
          <p:cNvPr id="6" name="TextBox 5">
            <a:extLst>
              <a:ext uri="{FF2B5EF4-FFF2-40B4-BE49-F238E27FC236}">
                <a16:creationId xmlns:a16="http://schemas.microsoft.com/office/drawing/2014/main" id="{80A5C813-31B7-FB46-A37B-A42DD0F50ECA}"/>
              </a:ext>
            </a:extLst>
          </p:cNvPr>
          <p:cNvSpPr txBox="1"/>
          <p:nvPr/>
        </p:nvSpPr>
        <p:spPr>
          <a:xfrm>
            <a:off x="93220" y="227620"/>
            <a:ext cx="9375751" cy="830997"/>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The most recent Sherlock Holmes </a:t>
            </a:r>
          </a:p>
          <a:p>
            <a:r>
              <a:rPr lang="en-US" sz="2400" b="1" dirty="0">
                <a:latin typeface="Arial" panose="020B0604020202020204" pitchFamily="34" charset="0"/>
                <a:cs typeface="Arial" panose="020B0604020202020204" pitchFamily="34" charset="0"/>
              </a:rPr>
              <a:t>										and his companion Dr. Watson</a:t>
            </a:r>
          </a:p>
        </p:txBody>
      </p:sp>
      <p:sp>
        <p:nvSpPr>
          <p:cNvPr id="7" name="TextBox 6">
            <a:extLst>
              <a:ext uri="{FF2B5EF4-FFF2-40B4-BE49-F238E27FC236}">
                <a16:creationId xmlns:a16="http://schemas.microsoft.com/office/drawing/2014/main" id="{07BC362B-92D8-8D40-94EE-63715A33281D}"/>
              </a:ext>
            </a:extLst>
          </p:cNvPr>
          <p:cNvSpPr txBox="1"/>
          <p:nvPr/>
        </p:nvSpPr>
        <p:spPr>
          <a:xfrm>
            <a:off x="805886" y="5962982"/>
            <a:ext cx="7359821"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Warner Bros (2021) starring Robert Downey Jr.</a:t>
            </a:r>
          </a:p>
        </p:txBody>
      </p:sp>
    </p:spTree>
    <p:extLst>
      <p:ext uri="{BB962C8B-B14F-4D97-AF65-F5344CB8AC3E}">
        <p14:creationId xmlns:p14="http://schemas.microsoft.com/office/powerpoint/2010/main" val="4145991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29</TotalTime>
  <Words>341</Words>
  <Application>Microsoft Macintosh PowerPoint</Application>
  <PresentationFormat>Widescreen</PresentationFormat>
  <Paragraphs>15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THE SHORT STORY</vt:lpstr>
      <vt:lpstr>THE SHORT STORY: A SHORT HISTORY  </vt:lpstr>
      <vt:lpstr>PowerPoint Presentation</vt:lpstr>
      <vt:lpstr>The Hound of the Baskervilles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SHORT STORY</dc:title>
  <dc:creator>Philip Desjardins</dc:creator>
  <cp:lastModifiedBy>Philip Desjardins</cp:lastModifiedBy>
  <cp:revision>4</cp:revision>
  <dcterms:created xsi:type="dcterms:W3CDTF">2020-07-31T19:04:51Z</dcterms:created>
  <dcterms:modified xsi:type="dcterms:W3CDTF">2020-07-31T19:34:09Z</dcterms:modified>
</cp:coreProperties>
</file>