
<file path=[Content_Types].xml><?xml version="1.0" encoding="utf-8"?>
<Types xmlns="http://schemas.openxmlformats.org/package/2006/content-types">
  <Default ContentType="image/jpeg" Extension="jp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package.core-properties+xml" PartName="/docProps/core.xml"/>
</Types>
</file>

<file path=_rels/.rels><?xml version="1.0" encoding="UTF-8" standalone="yes"?><Relationships xmlns="http://schemas.openxmlformats.org/package/2006/relationships"><Relationship Id="rId3" Target="ppt/presentation.xml" Type="http://schemas.openxmlformats.org/officeDocument/2006/relationships/officeDocument"/><Relationship Id="rId2" Target="docProps/core.xml" Type="http://schemas.openxmlformats.org/package/2006/relationships/metadata/core-properties"/><Relationship Id="rId1"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saveSubsetFonts="1" strictFirstAndLastChars="0">
  <p:sldMasterIdLst>
    <p:sldMasterId id="2147483658"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x="9144000" cy="5143500" type="screen16x9"/>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d="100" n="99"/>
          <a:sy d="100" n="99"/>
        </p:scale>
        <p:origin x="546" y="84"/>
      </p:cViewPr>
      <p:guideLst/>
    </p:cSldViewPr>
  </p:slideViewPr>
  <p:notesTextViewPr>
    <p:cViewPr>
      <p:scale>
        <a:sx d="1" n="1"/>
        <a:sy d="1" n="1"/>
      </p:scale>
      <p:origin x="0" y="0"/>
    </p:cViewPr>
  </p:notesTextViewPr>
  <p:gridSpacing cx="76200" cy="76200"/>
</p:viewPr>
</file>

<file path=ppt/_rels/presentation.xml.rels><?xml version="1.0" encoding="UTF-8" standalone="yes"?><Relationships xmlns="http://schemas.openxmlformats.org/package/2006/relationships"><Relationship Id="rId14" Target="slides/slide8.xml" Type="http://schemas.openxmlformats.org/officeDocument/2006/relationships/slide"/><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9" Target="slides/slide3.xml" Type="http://schemas.openxmlformats.org/officeDocument/2006/relationships/slide"/><Relationship Id="rId10" Target="slides/slide4.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1.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ChangeAspect="1" noGrp="1" noRot="1"/>
          </p:cNvSpPr>
          <p:nvPr>
            <p:ph idx="2" type="sldImg"/>
          </p:nvPr>
        </p:nvSpPr>
        <p:spPr>
          <a:xfrm>
            <a:off x="381300" y="685800"/>
            <a:ext cx="6096075" cy="3429000"/>
          </a:xfrm>
          <a:custGeom>
            <a:avLst/>
            <a:gdLst/>
            <a:ahLst/>
            <a:cxnLst/>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type="none" w="sm"/>
            <a:tailEnd len="sm" type="none" w="sm"/>
          </a:ln>
        </p:spPr>
      </p:sp>
      <p:sp>
        <p:nvSpPr>
          <p:cNvPr id="4" name="Google Shape;4;n"/>
          <p:cNvSpPr txBox="1">
            <a:spLocks noGrp="1"/>
          </p:cNvSpPr>
          <p:nvPr>
            <p:ph idx="1" type="body"/>
          </p:nvPr>
        </p:nvSpPr>
        <p:spPr>
          <a:xfrm>
            <a:off x="685800" y="4343400"/>
            <a:ext cx="5486400" cy="4114800"/>
          </a:xfrm>
          <a:prstGeom prst="rect">
            <a:avLst/>
          </a:prstGeom>
          <a:noFill/>
          <a:ln>
            <a:noFill/>
          </a:ln>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a:endParaRPr/>
          </a:p>
        </p:txBody>
      </p:sp>
    </p:spTree>
  </p:cSld>
  <p:clrMap accent1="accent1" accent2="accent2" accent3="accent3" accent4="accent4" accent5="accent5" accent6="accent6" bg1="lt1" bg2="dk2" folHlink="folHlink" hlink="hlink" tx1="dk1" tx2="lt2"/>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arget="../slides/slide1.xml" Type="http://schemas.openxmlformats.org/officeDocument/2006/relationships/slide"/><Relationship Id="rId1" Target="../notesMasters/notesMaster1.xml" Type="http://schemas.openxmlformats.org/officeDocument/2006/relationships/notesMaster"/></Relationships>
</file>

<file path=ppt/notesSlides/_rels/notesSlide2.xml.rels><?xml version="1.0" encoding="UTF-8" standalone="yes"?><Relationships xmlns="http://schemas.openxmlformats.org/package/2006/relationships"><Relationship Id="rId2" Target="../slides/slide2.xml" Type="http://schemas.openxmlformats.org/officeDocument/2006/relationships/slide"/><Relationship Id="rId1" Target="../notesMasters/notesMaster1.xml" Type="http://schemas.openxmlformats.org/officeDocument/2006/relationships/notesMaster"/></Relationships>
</file>

<file path=ppt/notesSlides/_rels/notesSlide3.xml.rels><?xml version="1.0" encoding="UTF-8" standalone="yes"?><Relationships xmlns="http://schemas.openxmlformats.org/package/2006/relationships"><Relationship Id="rId2" Target="../slides/slide3.xml" Type="http://schemas.openxmlformats.org/officeDocument/2006/relationships/slide"/><Relationship Id="rId1" Target="../notesMasters/notesMaster1.xml" Type="http://schemas.openxmlformats.org/officeDocument/2006/relationships/notesMaster"/></Relationships>
</file>

<file path=ppt/notesSlides/_rels/notesSlide4.xml.rels><?xml version="1.0" encoding="UTF-8" standalone="yes"?><Relationships xmlns="http://schemas.openxmlformats.org/package/2006/relationships"><Relationship Id="rId2" Target="../slides/slide4.xml" Type="http://schemas.openxmlformats.org/officeDocument/2006/relationships/slide"/><Relationship Id="rId1" Target="../notesMasters/notesMaster1.xml" Type="http://schemas.openxmlformats.org/officeDocument/2006/relationships/notesMaster"/></Relationships>
</file>

<file path=ppt/notesSlides/_rels/notesSlide5.xml.rels><?xml version="1.0" encoding="UTF-8" standalone="yes"?><Relationships xmlns="http://schemas.openxmlformats.org/package/2006/relationships"><Relationship Id="rId2" Target="../slides/slide5.xml" Type="http://schemas.openxmlformats.org/officeDocument/2006/relationships/slide"/><Relationship Id="rId1" Target="../notesMasters/notesMaster1.xml" Type="http://schemas.openxmlformats.org/officeDocument/2006/relationships/notesMaster"/></Relationships>
</file>

<file path=ppt/notesSlides/_rels/notesSlide6.xml.rels><?xml version="1.0" encoding="UTF-8" standalone="yes"?><Relationships xmlns="http://schemas.openxmlformats.org/package/2006/relationships"><Relationship Id="rId2" Target="../slides/slide6.xml" Type="http://schemas.openxmlformats.org/officeDocument/2006/relationships/slide"/><Relationship Id="rId1" Target="../notesMasters/notesMaster1.xml" Type="http://schemas.openxmlformats.org/officeDocument/2006/relationships/notesMaster"/></Relationships>
</file>

<file path=ppt/notesSlides/_rels/notesSlide7.xml.rels><?xml version="1.0" encoding="UTF-8" standalone="yes"?><Relationships xmlns="http://schemas.openxmlformats.org/package/2006/relationships"><Relationship Id="rId2" Target="../slides/slide7.xml" Type="http://schemas.openxmlformats.org/officeDocument/2006/relationships/slide"/><Relationship Id="rId1" Target="../notesMasters/notesMaster1.xml" Type="http://schemas.openxmlformats.org/officeDocument/2006/relationships/notesMaster"/></Relationships>
</file>

<file path=ppt/notesSlides/_rels/notesSlide8.xml.rels><?xml version="1.0" encoding="UTF-8" standalone="yes"?><Relationships xmlns="http://schemas.openxmlformats.org/package/2006/relationships"><Relationship Id="rId2" Target="../slides/slide8.xml" Type="http://schemas.openxmlformats.org/officeDocument/2006/relationships/slide"/><Relationship Id="rId1"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9"/>
        <p:cNvGrpSpPr/>
        <p:nvPr/>
      </p:nvGrpSpPr>
      <p:grpSpPr>
        <a:xfrm>
          <a:off x="0" y="0"/>
          <a:ext cx="0" cy="0"/>
          <a:chOff x="0" y="0"/>
          <a:chExt cx="0" cy="0"/>
        </a:xfrm>
      </p:grpSpPr>
      <p:sp>
        <p:nvSpPr>
          <p:cNvPr id="70" name="Google Shape;70;g20610c6176_0_0: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71" name="Google Shape;71;g20610c6176_0_0: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5"/>
        <p:cNvGrpSpPr/>
        <p:nvPr/>
      </p:nvGrpSpPr>
      <p:grpSpPr>
        <a:xfrm>
          <a:off x="0" y="0"/>
          <a:ext cx="0" cy="0"/>
          <a:chOff x="0" y="0"/>
          <a:chExt cx="0" cy="0"/>
        </a:xfrm>
      </p:grpSpPr>
      <p:sp>
        <p:nvSpPr>
          <p:cNvPr id="76" name="Google Shape;76;g20610c6176_0_6: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77" name="Google Shape;77;g20610c6176_0_6: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2"/>
        <p:cNvGrpSpPr/>
        <p:nvPr/>
      </p:nvGrpSpPr>
      <p:grpSpPr>
        <a:xfrm>
          <a:off x="0" y="0"/>
          <a:ext cx="0" cy="0"/>
          <a:chOff x="0" y="0"/>
          <a:chExt cx="0" cy="0"/>
        </a:xfrm>
      </p:grpSpPr>
      <p:sp>
        <p:nvSpPr>
          <p:cNvPr id="83" name="Google Shape;83;g20610c6176_0_12: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84" name="Google Shape;84;g20610c6176_0_12: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8"/>
        <p:cNvGrpSpPr/>
        <p:nvPr/>
      </p:nvGrpSpPr>
      <p:grpSpPr>
        <a:xfrm>
          <a:off x="0" y="0"/>
          <a:ext cx="0" cy="0"/>
          <a:chOff x="0" y="0"/>
          <a:chExt cx="0" cy="0"/>
        </a:xfrm>
      </p:grpSpPr>
      <p:sp>
        <p:nvSpPr>
          <p:cNvPr id="89" name="Google Shape;89;g20610c6176_0_18: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90" name="Google Shape;90;g20610c6176_0_18: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5"/>
        <p:cNvGrpSpPr/>
        <p:nvPr/>
      </p:nvGrpSpPr>
      <p:grpSpPr>
        <a:xfrm>
          <a:off x="0" y="0"/>
          <a:ext cx="0" cy="0"/>
          <a:chOff x="0" y="0"/>
          <a:chExt cx="0" cy="0"/>
        </a:xfrm>
      </p:grpSpPr>
      <p:sp>
        <p:nvSpPr>
          <p:cNvPr id="96" name="Google Shape;96;g20610c6176_0_24: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97" name="Google Shape;97;g20610c6176_0_24: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1"/>
        <p:cNvGrpSpPr/>
        <p:nvPr/>
      </p:nvGrpSpPr>
      <p:grpSpPr>
        <a:xfrm>
          <a:off x="0" y="0"/>
          <a:ext cx="0" cy="0"/>
          <a:chOff x="0" y="0"/>
          <a:chExt cx="0" cy="0"/>
        </a:xfrm>
      </p:grpSpPr>
      <p:sp>
        <p:nvSpPr>
          <p:cNvPr id="102" name="Google Shape;102;g20610c6176_0_29: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03" name="Google Shape;103;g20610c6176_0_29: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7"/>
        <p:cNvGrpSpPr/>
        <p:nvPr/>
      </p:nvGrpSpPr>
      <p:grpSpPr>
        <a:xfrm>
          <a:off x="0" y="0"/>
          <a:ext cx="0" cy="0"/>
          <a:chOff x="0" y="0"/>
          <a:chExt cx="0" cy="0"/>
        </a:xfrm>
      </p:grpSpPr>
      <p:sp>
        <p:nvSpPr>
          <p:cNvPr id="108" name="Google Shape;108;g20610c6176_0_34: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09" name="Google Shape;109;g20610c6176_0_34: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3"/>
        <p:cNvGrpSpPr/>
        <p:nvPr/>
      </p:nvGrpSpPr>
      <p:grpSpPr>
        <a:xfrm>
          <a:off x="0" y="0"/>
          <a:ext cx="0" cy="0"/>
          <a:chOff x="0" y="0"/>
          <a:chExt cx="0" cy="0"/>
        </a:xfrm>
      </p:grpSpPr>
      <p:sp>
        <p:nvSpPr>
          <p:cNvPr id="114" name="Google Shape;114;g20610c6176_0_39: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15" name="Google Shape;115;g20610c6176_0_39: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anchor="ctr" anchorCtr="0" bIns="91425" lIns="91425" numCol="1" rIns="91425" spcFirstLastPara="1" tIns="91425" wrap="square">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a:endParaRPr/>
          </a:p>
        </p:txBody>
      </p:sp>
      <p:sp>
        <p:nvSpPr>
          <p:cNvPr id="23" name="Google Shape;23;p4"/>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idx="1" type="body"/>
          </p:nvPr>
        </p:nvSpPr>
        <p:spPr>
          <a:xfrm>
            <a:off x="471900" y="1919075"/>
            <a:ext cx="3999900" cy="2710200"/>
          </a:xfrm>
          <a:prstGeom prst="rect">
            <a:avLst/>
          </a:prstGeom>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a:endParaRPr/>
          </a:p>
        </p:txBody>
      </p:sp>
      <p:sp>
        <p:nvSpPr>
          <p:cNvPr id="29" name="Google Shape;29;p5"/>
          <p:cNvSpPr txBox="1">
            <a:spLocks noGrp="1"/>
          </p:cNvSpPr>
          <p:nvPr>
            <p:ph idx="2" type="body"/>
          </p:nvPr>
        </p:nvSpPr>
        <p:spPr>
          <a:xfrm>
            <a:off x="4694250" y="1919075"/>
            <a:ext cx="3999900" cy="2710200"/>
          </a:xfrm>
          <a:prstGeom prst="rect">
            <a:avLst/>
          </a:prstGeom>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a:endParaRPr/>
          </a:p>
        </p:txBody>
      </p:sp>
      <p:sp>
        <p:nvSpPr>
          <p:cNvPr id="30" name="Google Shape;30;p5"/>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anchor="ctr" anchorCtr="0" bIns="91425" lIns="91425" numCol="1" rIns="91425" spcFirstLastPara="1" tIns="91425" wrap="square">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anchor="b" anchorCtr="0" bIns="91425" lIns="91425" numCol="1" rIns="91425" spcFirstLastPara="1" tIns="91425" wrap="square">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idx="1" type="body"/>
          </p:nvPr>
        </p:nvSpPr>
        <p:spPr>
          <a:xfrm>
            <a:off x="226075" y="1465800"/>
            <a:ext cx="2808000" cy="3163500"/>
          </a:xfrm>
          <a:prstGeom prst="rect">
            <a:avLst/>
          </a:prstGeom>
        </p:spPr>
        <p:txBody>
          <a:bodyPr anchor="t" anchorCtr="0" bIns="91425" lIns="91425" numCol="1" rIns="91425" spcFirstLastPara="1" tIns="91425" wrap="square">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anchor="ctr" anchorCtr="0" bIns="91425" lIns="91425" numCol="1" rIns="91425" spcFirstLastPara="1" tIns="91425" wrap="square">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anchor="b" anchorCtr="0" bIns="91425" lIns="91425" numCol="1" rIns="91425" spcFirstLastPara="1" tIns="91425" wrap="square">
            <a:noAutofit/>
          </a:bodyPr>
          <a:lstStyle>
            <a:lvl1pPr algn="ctr" lvl="0">
              <a:spcBef>
                <a:spcPts val="0"/>
              </a:spcBef>
              <a:spcAft>
                <a:spcPts val="0"/>
              </a:spcAft>
              <a:buClr>
                <a:schemeClr val="dk2"/>
              </a:buClr>
              <a:buSzPts val="4200"/>
              <a:buNone/>
              <a:defRPr sz="4200">
                <a:solidFill>
                  <a:schemeClr val="dk2"/>
                </a:solidFill>
              </a:defRPr>
            </a:lvl1pPr>
            <a:lvl2pPr algn="ctr" lvl="1">
              <a:spcBef>
                <a:spcPts val="0"/>
              </a:spcBef>
              <a:spcAft>
                <a:spcPts val="0"/>
              </a:spcAft>
              <a:buClr>
                <a:schemeClr val="dk2"/>
              </a:buClr>
              <a:buSzPts val="4200"/>
              <a:buNone/>
              <a:defRPr sz="4200">
                <a:solidFill>
                  <a:schemeClr val="dk2"/>
                </a:solidFill>
              </a:defRPr>
            </a:lvl2pPr>
            <a:lvl3pPr algn="ctr" lvl="2">
              <a:spcBef>
                <a:spcPts val="0"/>
              </a:spcBef>
              <a:spcAft>
                <a:spcPts val="0"/>
              </a:spcAft>
              <a:buClr>
                <a:schemeClr val="dk2"/>
              </a:buClr>
              <a:buSzPts val="4200"/>
              <a:buNone/>
              <a:defRPr sz="4200">
                <a:solidFill>
                  <a:schemeClr val="dk2"/>
                </a:solidFill>
              </a:defRPr>
            </a:lvl3pPr>
            <a:lvl4pPr algn="ctr" lvl="3">
              <a:spcBef>
                <a:spcPts val="0"/>
              </a:spcBef>
              <a:spcAft>
                <a:spcPts val="0"/>
              </a:spcAft>
              <a:buClr>
                <a:schemeClr val="dk2"/>
              </a:buClr>
              <a:buSzPts val="4200"/>
              <a:buNone/>
              <a:defRPr sz="4200">
                <a:solidFill>
                  <a:schemeClr val="dk2"/>
                </a:solidFill>
              </a:defRPr>
            </a:lvl4pPr>
            <a:lvl5pPr algn="ctr" lvl="4">
              <a:spcBef>
                <a:spcPts val="0"/>
              </a:spcBef>
              <a:spcAft>
                <a:spcPts val="0"/>
              </a:spcAft>
              <a:buClr>
                <a:schemeClr val="dk2"/>
              </a:buClr>
              <a:buSzPts val="4200"/>
              <a:buNone/>
              <a:defRPr sz="4200">
                <a:solidFill>
                  <a:schemeClr val="dk2"/>
                </a:solidFill>
              </a:defRPr>
            </a:lvl5pPr>
            <a:lvl6pPr algn="ctr" lvl="5">
              <a:spcBef>
                <a:spcPts val="0"/>
              </a:spcBef>
              <a:spcAft>
                <a:spcPts val="0"/>
              </a:spcAft>
              <a:buClr>
                <a:schemeClr val="dk2"/>
              </a:buClr>
              <a:buSzPts val="4200"/>
              <a:buNone/>
              <a:defRPr sz="4200">
                <a:solidFill>
                  <a:schemeClr val="dk2"/>
                </a:solidFill>
              </a:defRPr>
            </a:lvl6pPr>
            <a:lvl7pPr algn="ctr" lvl="6">
              <a:spcBef>
                <a:spcPts val="0"/>
              </a:spcBef>
              <a:spcAft>
                <a:spcPts val="0"/>
              </a:spcAft>
              <a:buClr>
                <a:schemeClr val="dk2"/>
              </a:buClr>
              <a:buSzPts val="4200"/>
              <a:buNone/>
              <a:defRPr sz="4200">
                <a:solidFill>
                  <a:schemeClr val="dk2"/>
                </a:solidFill>
              </a:defRPr>
            </a:lvl7pPr>
            <a:lvl8pPr algn="ctr" lvl="7">
              <a:spcBef>
                <a:spcPts val="0"/>
              </a:spcBef>
              <a:spcAft>
                <a:spcPts val="0"/>
              </a:spcAft>
              <a:buClr>
                <a:schemeClr val="dk2"/>
              </a:buClr>
              <a:buSzPts val="4200"/>
              <a:buNone/>
              <a:defRPr sz="4200">
                <a:solidFill>
                  <a:schemeClr val="dk2"/>
                </a:solidFill>
              </a:defRPr>
            </a:lvl8pPr>
            <a:lvl9pPr algn="ctr" lvl="8">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idx="1" type="subTitle"/>
          </p:nvPr>
        </p:nvSpPr>
        <p:spPr>
          <a:xfrm>
            <a:off x="265500" y="2779467"/>
            <a:ext cx="4045200" cy="1235100"/>
          </a:xfrm>
          <a:prstGeom prst="rect">
            <a:avLst/>
          </a:prstGeom>
        </p:spPr>
        <p:txBody>
          <a:bodyPr anchor="t" anchorCtr="0" bIns="91425" lIns="91425" numCol="1" rIns="91425" spcFirstLastPara="1" tIns="91425" wrap="square">
            <a:noAutofit/>
          </a:bodyPr>
          <a:lstStyle>
            <a:lvl1pPr algn="ctr" lvl="0">
              <a:lnSpc>
                <a:spcPct val="100000"/>
              </a:lnSpc>
              <a:spcBef>
                <a:spcPts val="0"/>
              </a:spcBef>
              <a:spcAft>
                <a:spcPts val="0"/>
              </a:spcAft>
              <a:buSzPts val="2100"/>
              <a:buNone/>
              <a:defRPr sz="21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a:endParaRPr/>
          </a:p>
        </p:txBody>
      </p:sp>
      <p:sp>
        <p:nvSpPr>
          <p:cNvPr id="50" name="Google Shape;50;p9"/>
          <p:cNvSpPr txBox="1">
            <a:spLocks noGrp="1"/>
          </p:cNvSpPr>
          <p:nvPr>
            <p:ph idx="2" type="body"/>
          </p:nvPr>
        </p:nvSpPr>
        <p:spPr>
          <a:xfrm>
            <a:off x="4939500" y="724200"/>
            <a:ext cx="3837000" cy="3695100"/>
          </a:xfrm>
          <a:prstGeom prst="rect">
            <a:avLst/>
          </a:prstGeom>
        </p:spPr>
        <p:txBody>
          <a:bodyPr anchor="ctr" anchorCtr="0" bIns="91425" lIns="91425" numCol="1" rIns="91425" spcFirstLastPara="1" tIns="91425" wrap="square">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55" name="Google Shape;55;p10"/>
          <p:cNvSpPr txBox="1">
            <a:spLocks noGrp="1"/>
          </p:cNvSpPr>
          <p:nvPr>
            <p:ph idx="1" type="body"/>
          </p:nvPr>
        </p:nvSpPr>
        <p:spPr>
          <a:xfrm>
            <a:off x="57150" y="4696825"/>
            <a:ext cx="8382000" cy="446700"/>
          </a:xfrm>
          <a:prstGeom prst="rect">
            <a:avLst/>
          </a:prstGeom>
        </p:spPr>
        <p:txBody>
          <a:bodyPr anchor="ctr" anchorCtr="0" bIns="91425" lIns="91425" numCol="1" rIns="91425" spcFirstLastPara="1" tIns="91425" wrap="square">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hasCustomPrompt="1" type="title"/>
          </p:nvPr>
        </p:nvSpPr>
        <p:spPr>
          <a:xfrm>
            <a:off x="475500" y="1258525"/>
            <a:ext cx="8222100" cy="1963500"/>
          </a:xfrm>
          <a:prstGeom prst="rect">
            <a:avLst/>
          </a:prstGeom>
        </p:spPr>
        <p:txBody>
          <a:bodyPr anchor="b" anchorCtr="0" bIns="91425" lIns="91425" numCol="1" rIns="91425" spcFirstLastPara="1" tIns="91425" wrap="square">
            <a:noAutofit/>
          </a:bodyPr>
          <a:lstStyle>
            <a:lvl1pPr algn="ctr" lvl="0">
              <a:spcBef>
                <a:spcPts val="0"/>
              </a:spcBef>
              <a:spcAft>
                <a:spcPts val="0"/>
              </a:spcAft>
              <a:buClr>
                <a:schemeClr val="dk2"/>
              </a:buClr>
              <a:buSzPts val="12000"/>
              <a:buNone/>
              <a:defRPr sz="12000">
                <a:solidFill>
                  <a:schemeClr val="dk2"/>
                </a:solidFill>
              </a:defRPr>
            </a:lvl1pPr>
            <a:lvl2pPr algn="ctr" lvl="1">
              <a:spcBef>
                <a:spcPts val="0"/>
              </a:spcBef>
              <a:spcAft>
                <a:spcPts val="0"/>
              </a:spcAft>
              <a:buClr>
                <a:schemeClr val="dk2"/>
              </a:buClr>
              <a:buSzPts val="12000"/>
              <a:buNone/>
              <a:defRPr sz="12000">
                <a:solidFill>
                  <a:schemeClr val="dk2"/>
                </a:solidFill>
              </a:defRPr>
            </a:lvl2pPr>
            <a:lvl3pPr algn="ctr" lvl="2">
              <a:spcBef>
                <a:spcPts val="0"/>
              </a:spcBef>
              <a:spcAft>
                <a:spcPts val="0"/>
              </a:spcAft>
              <a:buClr>
                <a:schemeClr val="dk2"/>
              </a:buClr>
              <a:buSzPts val="12000"/>
              <a:buNone/>
              <a:defRPr sz="12000">
                <a:solidFill>
                  <a:schemeClr val="dk2"/>
                </a:solidFill>
              </a:defRPr>
            </a:lvl3pPr>
            <a:lvl4pPr algn="ctr" lvl="3">
              <a:spcBef>
                <a:spcPts val="0"/>
              </a:spcBef>
              <a:spcAft>
                <a:spcPts val="0"/>
              </a:spcAft>
              <a:buClr>
                <a:schemeClr val="dk2"/>
              </a:buClr>
              <a:buSzPts val="12000"/>
              <a:buNone/>
              <a:defRPr sz="12000">
                <a:solidFill>
                  <a:schemeClr val="dk2"/>
                </a:solidFill>
              </a:defRPr>
            </a:lvl4pPr>
            <a:lvl5pPr algn="ctr" lvl="4">
              <a:spcBef>
                <a:spcPts val="0"/>
              </a:spcBef>
              <a:spcAft>
                <a:spcPts val="0"/>
              </a:spcAft>
              <a:buClr>
                <a:schemeClr val="dk2"/>
              </a:buClr>
              <a:buSzPts val="12000"/>
              <a:buNone/>
              <a:defRPr sz="12000">
                <a:solidFill>
                  <a:schemeClr val="dk2"/>
                </a:solidFill>
              </a:defRPr>
            </a:lvl5pPr>
            <a:lvl6pPr algn="ctr" lvl="5">
              <a:spcBef>
                <a:spcPts val="0"/>
              </a:spcBef>
              <a:spcAft>
                <a:spcPts val="0"/>
              </a:spcAft>
              <a:buClr>
                <a:schemeClr val="dk2"/>
              </a:buClr>
              <a:buSzPts val="12000"/>
              <a:buNone/>
              <a:defRPr sz="12000">
                <a:solidFill>
                  <a:schemeClr val="dk2"/>
                </a:solidFill>
              </a:defRPr>
            </a:lvl6pPr>
            <a:lvl7pPr algn="ctr" lvl="6">
              <a:spcBef>
                <a:spcPts val="0"/>
              </a:spcBef>
              <a:spcAft>
                <a:spcPts val="0"/>
              </a:spcAft>
              <a:buClr>
                <a:schemeClr val="dk2"/>
              </a:buClr>
              <a:buSzPts val="12000"/>
              <a:buNone/>
              <a:defRPr sz="12000">
                <a:solidFill>
                  <a:schemeClr val="dk2"/>
                </a:solidFill>
              </a:defRPr>
            </a:lvl7pPr>
            <a:lvl8pPr algn="ctr" lvl="7">
              <a:spcBef>
                <a:spcPts val="0"/>
              </a:spcBef>
              <a:spcAft>
                <a:spcPts val="0"/>
              </a:spcAft>
              <a:buClr>
                <a:schemeClr val="dk2"/>
              </a:buClr>
              <a:buSzPts val="12000"/>
              <a:buNone/>
              <a:defRPr sz="12000">
                <a:solidFill>
                  <a:schemeClr val="dk2"/>
                </a:solidFill>
              </a:defRPr>
            </a:lvl8pPr>
            <a:lvl9pPr algn="ctr" lvl="8">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idx="1" type="body"/>
          </p:nvPr>
        </p:nvSpPr>
        <p:spPr>
          <a:xfrm>
            <a:off x="475500" y="3304625"/>
            <a:ext cx="8222100" cy="1300800"/>
          </a:xfrm>
          <a:prstGeom prst="rect">
            <a:avLst/>
          </a:prstGeom>
        </p:spPr>
        <p:txBody>
          <a:bodyPr anchor="t" anchorCtr="0" bIns="91425" lIns="91425" numCol="1" rIns="91425" spcFirstLastPara="1" tIns="91425" wrap="square">
            <a:noAutofit/>
          </a:bodyPr>
          <a:lstStyle>
            <a:lvl1pPr algn="ctr" indent="-342900" lvl="0" marL="457200">
              <a:spcBef>
                <a:spcPts val="0"/>
              </a:spcBef>
              <a:spcAft>
                <a:spcPts val="0"/>
              </a:spcAft>
              <a:buSzPts val="1800"/>
              <a:buChar char="●"/>
              <a:defRPr/>
            </a:lvl1pPr>
            <a:lvl2pPr algn="ctr" indent="-317500" lvl="1" marL="914400">
              <a:spcBef>
                <a:spcPts val="1600"/>
              </a:spcBef>
              <a:spcAft>
                <a:spcPts val="0"/>
              </a:spcAft>
              <a:buSzPts val="1400"/>
              <a:buChar char="○"/>
              <a:defRPr/>
            </a:lvl2pPr>
            <a:lvl3pPr algn="ctr" indent="-317500" lvl="2" marL="1371600">
              <a:spcBef>
                <a:spcPts val="1600"/>
              </a:spcBef>
              <a:spcAft>
                <a:spcPts val="0"/>
              </a:spcAft>
              <a:buSzPts val="1400"/>
              <a:buChar char="■"/>
              <a:defRPr/>
            </a:lvl3pPr>
            <a:lvl4pPr algn="ctr" indent="-317500" lvl="3" marL="1828800">
              <a:spcBef>
                <a:spcPts val="1600"/>
              </a:spcBef>
              <a:spcAft>
                <a:spcPts val="0"/>
              </a:spcAft>
              <a:buSzPts val="1400"/>
              <a:buChar char="●"/>
              <a:defRPr/>
            </a:lvl4pPr>
            <a:lvl5pPr algn="ctr" indent="-317500" lvl="4" marL="2286000">
              <a:spcBef>
                <a:spcPts val="1600"/>
              </a:spcBef>
              <a:spcAft>
                <a:spcPts val="0"/>
              </a:spcAft>
              <a:buSzPts val="1400"/>
              <a:buChar char="○"/>
              <a:defRPr/>
            </a:lvl5pPr>
            <a:lvl6pPr algn="ctr" indent="-317500" lvl="5" marL="2743200">
              <a:spcBef>
                <a:spcPts val="1600"/>
              </a:spcBef>
              <a:spcAft>
                <a:spcPts val="0"/>
              </a:spcAft>
              <a:buSzPts val="1400"/>
              <a:buChar char="■"/>
              <a:defRPr/>
            </a:lvl6pPr>
            <a:lvl7pPr algn="ctr" indent="-317500" lvl="6" marL="3200400">
              <a:spcBef>
                <a:spcPts val="1600"/>
              </a:spcBef>
              <a:spcAft>
                <a:spcPts val="0"/>
              </a:spcAft>
              <a:buSzPts val="1400"/>
              <a:buChar char="●"/>
              <a:defRPr/>
            </a:lvl7pPr>
            <a:lvl8pPr algn="ctr" indent="-317500" lvl="7" marL="3657600">
              <a:spcBef>
                <a:spcPts val="1600"/>
              </a:spcBef>
              <a:spcAft>
                <a:spcPts val="0"/>
              </a:spcAft>
              <a:buSzPts val="1400"/>
              <a:buChar char="○"/>
              <a:defRPr/>
            </a:lvl8pPr>
            <a:lvl9pPr algn="ctr" indent="-317500" lvl="8" marL="4114800">
              <a:spcBef>
                <a:spcPts val="1600"/>
              </a:spcBef>
              <a:spcAft>
                <a:spcPts val="1600"/>
              </a:spcAft>
              <a:buSzPts val="1400"/>
              <a:buChar char="■"/>
              <a:defRPr/>
            </a:lvl9pPr>
          </a:lstStyle>
          <a:p>
            <a:endParaRPr/>
          </a:p>
        </p:txBody>
      </p:sp>
      <p:sp>
        <p:nvSpPr>
          <p:cNvPr id="60" name="Google Shape;60;p11"/>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anchor="b" anchorCtr="0" bIns="91425" lIns="91425" numCol="1" rIns="91425" spcFirstLastPara="1" tIns="91425" wrap="square">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idx="1" type="body"/>
          </p:nvPr>
        </p:nvSpPr>
        <p:spPr>
          <a:xfrm>
            <a:off x="471900" y="1919075"/>
            <a:ext cx="8222100" cy="2710200"/>
          </a:xfrm>
          <a:prstGeom prst="rect">
            <a:avLst/>
          </a:prstGeom>
          <a:noFill/>
          <a:ln>
            <a:noFill/>
          </a:ln>
        </p:spPr>
        <p:txBody>
          <a:bodyPr anchor="t" anchorCtr="0" bIns="91425" lIns="91425" numCol="1" rIns="91425" spcFirstLastPara="1" tIns="91425" wrap="square">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idx="12" type="sldNum"/>
          </p:nvPr>
        </p:nvSpPr>
        <p:spPr>
          <a:xfrm>
            <a:off x="8523541" y="4695623"/>
            <a:ext cx="548700" cy="393600"/>
          </a:xfrm>
          <a:prstGeom prst="rect">
            <a:avLst/>
          </a:prstGeom>
          <a:noFill/>
          <a:ln>
            <a:noFill/>
          </a:ln>
        </p:spPr>
        <p:txBody>
          <a:bodyPr anchor="ctr" anchorCtr="0" bIns="91425" lIns="91425" numCol="1" rIns="91425" spcFirstLastPara="1" tIns="91425" wrap="square">
            <a:noAutofit/>
          </a:bodyPr>
          <a:lstStyle>
            <a:lvl1pPr algn="r" lvl="0">
              <a:buNone/>
              <a:defRPr sz="1000">
                <a:solidFill>
                  <a:schemeClr val="lt2"/>
                </a:solidFill>
                <a:latin typeface="Roboto"/>
                <a:ea typeface="Roboto"/>
                <a:cs typeface="Roboto"/>
                <a:sym typeface="Roboto"/>
              </a:defRPr>
            </a:lvl1pPr>
            <a:lvl2pPr algn="r" lvl="1">
              <a:buNone/>
              <a:defRPr sz="1000">
                <a:solidFill>
                  <a:schemeClr val="lt2"/>
                </a:solidFill>
                <a:latin typeface="Roboto"/>
                <a:ea typeface="Roboto"/>
                <a:cs typeface="Roboto"/>
                <a:sym typeface="Roboto"/>
              </a:defRPr>
            </a:lvl2pPr>
            <a:lvl3pPr algn="r" lvl="2">
              <a:buNone/>
              <a:defRPr sz="1000">
                <a:solidFill>
                  <a:schemeClr val="lt2"/>
                </a:solidFill>
                <a:latin typeface="Roboto"/>
                <a:ea typeface="Roboto"/>
                <a:cs typeface="Roboto"/>
                <a:sym typeface="Roboto"/>
              </a:defRPr>
            </a:lvl3pPr>
            <a:lvl4pPr algn="r" lvl="3">
              <a:buNone/>
              <a:defRPr sz="1000">
                <a:solidFill>
                  <a:schemeClr val="lt2"/>
                </a:solidFill>
                <a:latin typeface="Roboto"/>
                <a:ea typeface="Roboto"/>
                <a:cs typeface="Roboto"/>
                <a:sym typeface="Roboto"/>
              </a:defRPr>
            </a:lvl4pPr>
            <a:lvl5pPr algn="r" lvl="4">
              <a:buNone/>
              <a:defRPr sz="1000">
                <a:solidFill>
                  <a:schemeClr val="lt2"/>
                </a:solidFill>
                <a:latin typeface="Roboto"/>
                <a:ea typeface="Roboto"/>
                <a:cs typeface="Roboto"/>
                <a:sym typeface="Roboto"/>
              </a:defRPr>
            </a:lvl5pPr>
            <a:lvl6pPr algn="r" lvl="5">
              <a:buNone/>
              <a:defRPr sz="1000">
                <a:solidFill>
                  <a:schemeClr val="lt2"/>
                </a:solidFill>
                <a:latin typeface="Roboto"/>
                <a:ea typeface="Roboto"/>
                <a:cs typeface="Roboto"/>
                <a:sym typeface="Roboto"/>
              </a:defRPr>
            </a:lvl6pPr>
            <a:lvl7pPr algn="r" lvl="6">
              <a:buNone/>
              <a:defRPr sz="1000">
                <a:solidFill>
                  <a:schemeClr val="lt2"/>
                </a:solidFill>
                <a:latin typeface="Roboto"/>
                <a:ea typeface="Roboto"/>
                <a:cs typeface="Roboto"/>
                <a:sym typeface="Roboto"/>
              </a:defRPr>
            </a:lvl7pPr>
            <a:lvl8pPr algn="r" lvl="7">
              <a:buNone/>
              <a:defRPr sz="1000">
                <a:solidFill>
                  <a:schemeClr val="lt2"/>
                </a:solidFill>
                <a:latin typeface="Roboto"/>
                <a:ea typeface="Roboto"/>
                <a:cs typeface="Roboto"/>
                <a:sym typeface="Roboto"/>
              </a:defRPr>
            </a:lvl8pPr>
            <a:lvl9pPr algn="r" lvl="8">
              <a:buNone/>
              <a:defRPr sz="1000">
                <a:solidFill>
                  <a:schemeClr val="lt2"/>
                </a:solidFill>
                <a:latin typeface="Roboto"/>
                <a:ea typeface="Roboto"/>
                <a:cs typeface="Roboto"/>
                <a:sym typeface="Roboto"/>
              </a:defRPr>
            </a:lvl9pPr>
          </a:lstStyle>
          <a:p>
            <a:pPr algn="r" indent="0" lvl="0" marL="0" rtl="0">
              <a:spcBef>
                <a:spcPts val="0"/>
              </a:spcBef>
              <a:spcAft>
                <a:spcPts val="0"/>
              </a:spcAft>
              <a:buNone/>
            </a:pPr>
            <a:fld id="{00000000-1234-1234-1234-123412341234}" type="slidenum">
              <a:rPr altLang="en" lang="en"/>
              <a:t>‹#›</a:t>
            </a:fld>
            <a:endParaRPr/>
          </a:p>
        </p:txBody>
      </p:sp>
    </p:spTree>
  </p:cSld>
  <p:clrMap accent1="accent1" accent2="accent2" accent3="accent3" accent4="accent4" accent5="accent5" accent6="accent6" bg1="lt1" bg2="dk2" folHlink="folHlink" hlink="hlink" tx1="dk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arget="https://www.forbes.com/sites/mikemyatt/2012/02/22/5-keys-to-dealing-with-workplace-conflict/#3b72d36b1e95" TargetMode="External" Type="http://schemas.openxmlformats.org/officeDocument/2006/relationships/hyperlink"/><Relationship Id="rId2" Target="../notesSlides/notesSlide1.xml" Type="http://schemas.openxmlformats.org/officeDocument/2006/relationships/notesSlide"/><Relationship Id="rId1" Target="../slideLayouts/slideLayout2.xml" Type="http://schemas.openxmlformats.org/officeDocument/2006/relationships/slideLayout"/></Relationships>
</file>

<file path=ppt/slides/_rels/slide2.xml.rels><?xml version="1.0" encoding="UTF-8" standalone="yes"?><Relationships xmlns="http://schemas.openxmlformats.org/package/2006/relationships"><Relationship Id="rId4" Target="../media/image1.jpg" Type="http://schemas.openxmlformats.org/officeDocument/2006/relationships/image"/><Relationship Id="rId3" Target="http://www.youtube.com/watch?v=GnB3MpUfv_k" TargetMode="External" Type="http://schemas.openxmlformats.org/officeDocument/2006/relationships/hyperlink"/><Relationship Id="rId2" Target="../notesSlides/notesSlide2.xml" Type="http://schemas.openxmlformats.org/officeDocument/2006/relationships/notesSlide"/><Relationship Id="rId1" Target="../slideLayouts/slideLayout5.xml" Type="http://schemas.openxmlformats.org/officeDocument/2006/relationships/slideLayout"/></Relationships>
</file>

<file path=ppt/slides/_rels/slide3.xml.rels><?xml version="1.0" encoding="UTF-8" standalone="yes"?><Relationships xmlns="http://schemas.openxmlformats.org/package/2006/relationships"><Relationship Id="rId2" Target="../notesSlides/notesSlide3.xml" Type="http://schemas.openxmlformats.org/officeDocument/2006/relationships/notesSlide"/><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4" Target="../media/image2.jpg" Type="http://schemas.openxmlformats.org/officeDocument/2006/relationships/image"/><Relationship Id="rId3" Target="http://www.youtube.com/watch?v=KY5TWVz5ZDU" TargetMode="External" Type="http://schemas.openxmlformats.org/officeDocument/2006/relationships/hyperlink"/><Relationship Id="rId2" Target="../notesSlides/notesSlide4.xml" Type="http://schemas.openxmlformats.org/officeDocument/2006/relationships/notesSlide"/><Relationship Id="rId1" Target="../slideLayouts/slideLayout5.xml" Type="http://schemas.openxmlformats.org/officeDocument/2006/relationships/slideLayout"/></Relationships>
</file>

<file path=ppt/slides/_rels/slide5.xml.rels><?xml version="1.0" encoding="UTF-8" standalone="yes"?><Relationships xmlns="http://schemas.openxmlformats.org/package/2006/relationships"><Relationship Id="rId2" Target="../notesSlides/notesSlide5.xml" Type="http://schemas.openxmlformats.org/officeDocument/2006/relationships/notesSlid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2" Target="../notesSlides/notesSlide6.xml" Type="http://schemas.openxmlformats.org/officeDocument/2006/relationships/notesSlid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notesSlides/notesSlide7.xml" Type="http://schemas.openxmlformats.org/officeDocument/2006/relationships/notesSlid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arget="../notesSlides/notesSlide8.xml" Type="http://schemas.openxmlformats.org/officeDocument/2006/relationships/notesSlide"/><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a:t>
            </a:r>
            <a:endParaRPr/>
          </a:p>
        </p:txBody>
      </p:sp>
      <p:sp>
        <p:nvSpPr>
          <p:cNvPr id="74" name="Google Shape;74;p14"/>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b="1" lang="en">
                <a:solidFill>
                  <a:srgbClr val="000000"/>
                </a:solidFill>
                <a:highlight>
                  <a:srgbClr val="FFFFFF"/>
                </a:highlight>
                <a:latin typeface="Arial"/>
                <a:ea typeface="Arial"/>
                <a:cs typeface="Arial"/>
                <a:sym typeface="Arial"/>
              </a:rPr>
              <a:t>Conflict</a:t>
            </a:r>
            <a:r>
              <a:rPr altLang="en" lang="en">
                <a:solidFill>
                  <a:srgbClr val="545454"/>
                </a:solidFill>
                <a:highlight>
                  <a:srgbClr val="FFFFFF"/>
                </a:highlight>
                <a:latin typeface="Arial"/>
                <a:ea typeface="Arial"/>
                <a:cs typeface="Arial"/>
                <a:sym typeface="Arial"/>
              </a:rPr>
              <a:t> refers to some form of friction, disagreement, or discord arising within a group when the beliefs or actions of one or more members of the group are either resisted by or unacceptable to one or more members of another group.</a:t>
            </a:r>
            <a:endParaRPr>
              <a:solidFill>
                <a:srgbClr val="545454"/>
              </a:solidFill>
              <a:highlight>
                <a:srgbClr val="FFFFFF"/>
              </a:highlight>
              <a:latin typeface="Arial"/>
              <a:ea typeface="Arial"/>
              <a:cs typeface="Arial"/>
              <a:sym typeface="Arial"/>
            </a:endParaRPr>
          </a:p>
          <a:p>
            <a:pPr algn="l" indent="0" lvl="0" marL="0" rtl="0">
              <a:spcBef>
                <a:spcPts val="1600"/>
              </a:spcBef>
              <a:spcAft>
                <a:spcPts val="1600"/>
              </a:spcAft>
              <a:buNone/>
            </a:pPr>
            <a:r>
              <a:rPr altLang="en" lang="en" u="sng">
                <a:solidFill>
                  <a:schemeClr val="hlink"/>
                </a:solidFill>
                <a:highlight>
                  <a:srgbClr val="FFFFFF"/>
                </a:highlight>
                <a:latin typeface="Arial"/>
                <a:ea typeface="Arial"/>
                <a:cs typeface="Arial"/>
                <a:sym typeface="Arial"/>
                <a:hlinkClick r:id="rId3"/>
              </a:rPr>
              <a:t>How to deal with workplace conflict?</a:t>
            </a:r>
            <a:r>
              <a:rPr altLang="en" lang="en">
                <a:solidFill>
                  <a:srgbClr val="545454"/>
                </a:solidFill>
                <a:highlight>
                  <a:srgbClr val="FFFFFF"/>
                </a:highlight>
                <a:latin typeface="Arial"/>
                <a:ea typeface="Arial"/>
                <a:cs typeface="Arial"/>
                <a:sym typeface="Arial"/>
              </a:rPr>
              <a:t> (Forbes)</a:t>
            </a:r>
            <a:endParaRPr>
              <a:solidFill>
                <a:srgbClr val="545454"/>
              </a:solidFill>
              <a:highlight>
                <a:srgbClr val="FFFFFF"/>
              </a:highlight>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226078" y="357800"/>
            <a:ext cx="2808000" cy="9534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How do you handle conflict?</a:t>
            </a:r>
            <a:endParaRPr/>
          </a:p>
        </p:txBody>
      </p:sp>
      <p:sp>
        <p:nvSpPr>
          <p:cNvPr id="80" name="Google Shape;80;p15"/>
          <p:cNvSpPr txBox="1">
            <a:spLocks noGrp="1"/>
          </p:cNvSpPr>
          <p:nvPr>
            <p:ph idx="1" type="body"/>
          </p:nvPr>
        </p:nvSpPr>
        <p:spPr>
          <a:xfrm>
            <a:off x="226075" y="1465800"/>
            <a:ext cx="2808000" cy="3163500"/>
          </a:xfrm>
          <a:prstGeom prst="rect">
            <a:avLst/>
          </a:prstGeom>
        </p:spPr>
        <p:txBody>
          <a:bodyPr anchor="t" anchorCtr="0" bIns="91425" lIns="91425" numCol="1" rIns="91425" spcFirstLastPara="1" tIns="91425" wrap="square">
            <a:noAutofit/>
          </a:bodyPr>
          <a:lstStyle/>
          <a:p>
            <a:pPr algn="l" indent="-342900" lvl="0" marL="457200" rtl="0">
              <a:spcBef>
                <a:spcPts val="0"/>
              </a:spcBef>
              <a:spcAft>
                <a:spcPts val="0"/>
              </a:spcAft>
              <a:buSzPts val="1800"/>
              <a:buFont typeface="Arial"/>
              <a:buChar char="●"/>
            </a:pPr>
            <a:r>
              <a:rPr altLang="en" lang="en" sz="1800">
                <a:latin typeface="Arial"/>
                <a:ea typeface="Arial"/>
                <a:cs typeface="Arial"/>
                <a:sym typeface="Arial"/>
              </a:rPr>
              <a:t>Do you get angry and try to get your way?</a:t>
            </a:r>
            <a:endParaRPr sz="1800">
              <a:latin typeface="Arial"/>
              <a:ea typeface="Arial"/>
              <a:cs typeface="Arial"/>
              <a:sym typeface="Arial"/>
            </a:endParaRPr>
          </a:p>
          <a:p>
            <a:pPr algn="l" indent="-342900" lvl="0" marL="457200" rtl="0">
              <a:spcBef>
                <a:spcPts val="0"/>
              </a:spcBef>
              <a:spcAft>
                <a:spcPts val="0"/>
              </a:spcAft>
              <a:buSzPts val="1800"/>
              <a:buFont typeface="Arial"/>
              <a:buChar char="●"/>
            </a:pPr>
            <a:r>
              <a:rPr altLang="en" lang="en" sz="1800">
                <a:latin typeface="Arial"/>
                <a:ea typeface="Arial"/>
                <a:cs typeface="Arial"/>
                <a:sym typeface="Arial"/>
              </a:rPr>
              <a:t>Do you look to find common ground?</a:t>
            </a:r>
            <a:endParaRPr sz="1800">
              <a:latin typeface="Arial"/>
              <a:ea typeface="Arial"/>
              <a:cs typeface="Arial"/>
              <a:sym typeface="Arial"/>
            </a:endParaRPr>
          </a:p>
        </p:txBody>
      </p:sp>
      <p:pic>
        <p:nvPicPr>
          <p:cNvPr descr="Collected &amp; edited by Ratib, Adnan, Shamir (For academic purpose only)" id="81" name="Google Shape;81;p15" title="Conflict Management (Funny animated)">
            <a:hlinkClick r:id="rId3"/>
          </p:cNvPr>
          <p:cNvPicPr preferRelativeResize="0"/>
          <p:nvPr/>
        </p:nvPicPr>
        <p:blipFill>
          <a:blip r:embed="rId4">
            <a:alphaModFix/>
          </a:blip>
          <a:stretch>
            <a:fillRect/>
          </a:stretch>
        </p:blipFill>
        <p:spPr>
          <a:xfrm>
            <a:off x="3453725" y="456375"/>
            <a:ext cx="5476525" cy="4107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Resolution</a:t>
            </a:r>
            <a:endParaRPr/>
          </a:p>
        </p:txBody>
      </p:sp>
      <p:sp>
        <p:nvSpPr>
          <p:cNvPr id="87" name="Google Shape;87;p16"/>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1600"/>
              </a:spcAft>
              <a:buNone/>
            </a:pPr>
            <a:r>
              <a:rPr altLang="en" b="1" lang="en">
                <a:solidFill>
                  <a:srgbClr val="222222"/>
                </a:solidFill>
                <a:highlight>
                  <a:srgbClr val="FFFFFF"/>
                </a:highlight>
                <a:latin typeface="Arial"/>
                <a:ea typeface="Arial"/>
                <a:cs typeface="Arial"/>
                <a:sym typeface="Arial"/>
              </a:rPr>
              <a:t>Conflict resolution</a:t>
            </a:r>
            <a:r>
              <a:rPr altLang="en" lang="en">
                <a:solidFill>
                  <a:srgbClr val="222222"/>
                </a:solidFill>
                <a:highlight>
                  <a:srgbClr val="FFFFFF"/>
                </a:highlight>
                <a:latin typeface="Arial"/>
                <a:ea typeface="Arial"/>
                <a:cs typeface="Arial"/>
                <a:sym typeface="Arial"/>
              </a:rPr>
              <a:t> is a way for two or more parties to find a peaceful solution to a disagreement among them. The disagreement may be personal, financial, political, or emotional. When a </a:t>
            </a:r>
            <a:r>
              <a:rPr altLang="en" b="1" lang="en">
                <a:solidFill>
                  <a:srgbClr val="222222"/>
                </a:solidFill>
                <a:highlight>
                  <a:srgbClr val="FFFFFF"/>
                </a:highlight>
                <a:latin typeface="Arial"/>
                <a:ea typeface="Arial"/>
                <a:cs typeface="Arial"/>
                <a:sym typeface="Arial"/>
              </a:rPr>
              <a:t>dispute</a:t>
            </a:r>
            <a:r>
              <a:rPr altLang="en" lang="en">
                <a:solidFill>
                  <a:srgbClr val="222222"/>
                </a:solidFill>
                <a:highlight>
                  <a:srgbClr val="FFFFFF"/>
                </a:highlight>
                <a:latin typeface="Arial"/>
                <a:ea typeface="Arial"/>
                <a:cs typeface="Arial"/>
                <a:sym typeface="Arial"/>
              </a:rPr>
              <a:t> arises, often the best course of action is negotiation to </a:t>
            </a:r>
            <a:r>
              <a:rPr altLang="en" b="1" lang="en">
                <a:solidFill>
                  <a:srgbClr val="222222"/>
                </a:solidFill>
                <a:highlight>
                  <a:srgbClr val="FFFFFF"/>
                </a:highlight>
                <a:latin typeface="Arial"/>
                <a:ea typeface="Arial"/>
                <a:cs typeface="Arial"/>
                <a:sym typeface="Arial"/>
              </a:rPr>
              <a:t>resolve</a:t>
            </a:r>
            <a:r>
              <a:rPr altLang="en" lang="en">
                <a:solidFill>
                  <a:srgbClr val="222222"/>
                </a:solidFill>
                <a:highlight>
                  <a:srgbClr val="FFFFFF"/>
                </a:highlight>
                <a:latin typeface="Arial"/>
                <a:ea typeface="Arial"/>
                <a:cs typeface="Arial"/>
                <a:sym typeface="Arial"/>
              </a:rPr>
              <a:t> the disagreement.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226078" y="357800"/>
            <a:ext cx="2808000" cy="9534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Resolution</a:t>
            </a:r>
            <a:endParaRPr/>
          </a:p>
        </p:txBody>
      </p:sp>
      <p:sp>
        <p:nvSpPr>
          <p:cNvPr id="93" name="Google Shape;93;p17"/>
          <p:cNvSpPr txBox="1">
            <a:spLocks noGrp="1"/>
          </p:cNvSpPr>
          <p:nvPr>
            <p:ph idx="1" type="body"/>
          </p:nvPr>
        </p:nvSpPr>
        <p:spPr>
          <a:xfrm>
            <a:off x="226075" y="1465800"/>
            <a:ext cx="2808000" cy="3163500"/>
          </a:xfrm>
          <a:prstGeom prst="rect">
            <a:avLst/>
          </a:prstGeom>
        </p:spPr>
        <p:txBody>
          <a:bodyPr anchor="t" anchorCtr="0" bIns="91425" lIns="91425" numCol="1" rIns="91425" spcFirstLastPara="1" tIns="91425" wrap="square">
            <a:noAutofit/>
          </a:bodyPr>
          <a:lstStyle/>
          <a:p>
            <a:pPr algn="l" indent="-342900" lvl="0" marL="457200" rtl="0">
              <a:spcBef>
                <a:spcPts val="0"/>
              </a:spcBef>
              <a:spcAft>
                <a:spcPts val="0"/>
              </a:spcAft>
              <a:buSzPts val="1800"/>
              <a:buFont typeface="Arial"/>
              <a:buChar char="●"/>
            </a:pPr>
            <a:r>
              <a:rPr altLang="en" lang="en" sz="1800">
                <a:latin typeface="Arial"/>
                <a:ea typeface="Arial"/>
                <a:cs typeface="Arial"/>
                <a:sym typeface="Arial"/>
              </a:rPr>
              <a:t>How have you resolved conflicts in your life?</a:t>
            </a:r>
            <a:endParaRPr sz="1800">
              <a:latin typeface="Arial"/>
              <a:ea typeface="Arial"/>
              <a:cs typeface="Arial"/>
              <a:sym typeface="Arial"/>
            </a:endParaRPr>
          </a:p>
        </p:txBody>
      </p:sp>
      <p:pic>
        <p:nvPicPr>
          <p:cNvPr descr="Conflict Resolution - http://www.resolutionofconflict.com.au/  Learn how to resolve your conflict now. Visit our site for three free interactive video lessons. This video shows how the Conflict Resolution Model works. Conflict, and the resentment it breeds, massively undermines relationship at all levels." id="94" name="Google Shape;94;p17" title="Conflict Resolution">
            <a:hlinkClick r:id="rId3"/>
          </p:cNvPr>
          <p:cNvPicPr preferRelativeResize="0"/>
          <p:nvPr/>
        </p:nvPicPr>
        <p:blipFill>
          <a:blip r:embed="rId4">
            <a:alphaModFix/>
          </a:blip>
          <a:stretch>
            <a:fillRect/>
          </a:stretch>
        </p:blipFill>
        <p:spPr>
          <a:xfrm>
            <a:off x="3466000" y="357800"/>
            <a:ext cx="5439526" cy="4061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Management Styles</a:t>
            </a:r>
            <a:endParaRPr/>
          </a:p>
        </p:txBody>
      </p:sp>
      <p:sp>
        <p:nvSpPr>
          <p:cNvPr id="100" name="Google Shape;100;p18"/>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lnSpc>
                <a:spcPct val="100000"/>
              </a:lnSpc>
              <a:spcBef>
                <a:spcPts val="0"/>
              </a:spcBef>
              <a:spcAft>
                <a:spcPts val="0"/>
              </a:spcAft>
              <a:buNone/>
            </a:pPr>
            <a:r>
              <a:rPr altLang="en" lang="en">
                <a:solidFill>
                  <a:srgbClr val="000000"/>
                </a:solidFill>
                <a:latin typeface="Arial"/>
                <a:ea typeface="Arial"/>
                <a:cs typeface="Arial"/>
                <a:sym typeface="Arial"/>
              </a:rPr>
              <a:t>People respond to conflict through different combinations of cooperative and assertive behaviours</a:t>
            </a:r>
            <a:endParaRPr>
              <a:solidFill>
                <a:srgbClr val="000000"/>
              </a:solidFill>
              <a:latin typeface="Arial"/>
              <a:ea typeface="Arial"/>
              <a:cs typeface="Arial"/>
              <a:sym typeface="Arial"/>
            </a:endParaRPr>
          </a:p>
          <a:p>
            <a:pPr algn="l" indent="-342900" lvl="1" marL="914400" rtl="0">
              <a:lnSpc>
                <a:spcPct val="100000"/>
              </a:lnSpc>
              <a:spcBef>
                <a:spcPts val="0"/>
              </a:spcBef>
              <a:spcAft>
                <a:spcPts val="0"/>
              </a:spcAft>
              <a:buClr>
                <a:srgbClr val="000000"/>
              </a:buClr>
              <a:buSzPts val="1800"/>
              <a:buFont typeface="Arial"/>
              <a:buChar char="o"/>
            </a:pPr>
            <a:r>
              <a:rPr altLang="en" b="1" i="1" lang="en" sz="1800" u="sng">
                <a:solidFill>
                  <a:srgbClr val="000000"/>
                </a:solidFill>
                <a:latin typeface="Arial"/>
                <a:ea typeface="Arial"/>
                <a:cs typeface="Arial"/>
                <a:sym typeface="Arial"/>
              </a:rPr>
              <a:t>Cooperativeness</a:t>
            </a:r>
            <a:r>
              <a:rPr altLang="en" b="1" lang="en" sz="1800" u="sng">
                <a:solidFill>
                  <a:srgbClr val="000000"/>
                </a:solidFill>
                <a:latin typeface="Arial"/>
                <a:ea typeface="Arial"/>
                <a:cs typeface="Arial"/>
                <a:sym typeface="Arial"/>
              </a:rPr>
              <a:t>:</a:t>
            </a:r>
            <a:r>
              <a:rPr altLang="en" lang="en" sz="1800">
                <a:solidFill>
                  <a:srgbClr val="000000"/>
                </a:solidFill>
                <a:latin typeface="Arial"/>
                <a:ea typeface="Arial"/>
                <a:cs typeface="Arial"/>
                <a:sym typeface="Arial"/>
              </a:rPr>
              <a:t> the desire to satisfy another party’s needs and concerns.</a:t>
            </a:r>
            <a:endParaRPr sz="1800">
              <a:solidFill>
                <a:srgbClr val="000000"/>
              </a:solidFill>
              <a:latin typeface="Arial"/>
              <a:ea typeface="Arial"/>
              <a:cs typeface="Arial"/>
              <a:sym typeface="Arial"/>
            </a:endParaRPr>
          </a:p>
          <a:p>
            <a:pPr algn="l" indent="0" lvl="0" marL="457200" rtl="0">
              <a:lnSpc>
                <a:spcPct val="100000"/>
              </a:lnSpc>
              <a:spcBef>
                <a:spcPts val="0"/>
              </a:spcBef>
              <a:spcAft>
                <a:spcPts val="0"/>
              </a:spcAft>
              <a:buNone/>
            </a:pPr>
            <a:endParaRPr sz="1800">
              <a:solidFill>
                <a:srgbClr val="000000"/>
              </a:solidFill>
              <a:latin typeface="Arial"/>
              <a:ea typeface="Arial"/>
              <a:cs typeface="Arial"/>
              <a:sym typeface="Arial"/>
            </a:endParaRPr>
          </a:p>
          <a:p>
            <a:pPr algn="l" indent="-342900" lvl="1" marL="914400" rtl="0">
              <a:lnSpc>
                <a:spcPct val="100000"/>
              </a:lnSpc>
              <a:spcBef>
                <a:spcPts val="0"/>
              </a:spcBef>
              <a:spcAft>
                <a:spcPts val="0"/>
              </a:spcAft>
              <a:buClr>
                <a:srgbClr val="000000"/>
              </a:buClr>
              <a:buSzPts val="1800"/>
              <a:buFont typeface="Arial"/>
              <a:buChar char="o"/>
            </a:pPr>
            <a:r>
              <a:rPr altLang="en" b="1" i="1" lang="en" sz="1800" u="sng">
                <a:solidFill>
                  <a:srgbClr val="000000"/>
                </a:solidFill>
                <a:latin typeface="Arial"/>
                <a:ea typeface="Arial"/>
                <a:cs typeface="Arial"/>
                <a:sym typeface="Arial"/>
              </a:rPr>
              <a:t>Assertiveness:</a:t>
            </a:r>
            <a:r>
              <a:rPr altLang="en" i="1" lang="en" sz="1800">
                <a:solidFill>
                  <a:srgbClr val="000000"/>
                </a:solidFill>
                <a:latin typeface="Arial"/>
                <a:ea typeface="Arial"/>
                <a:cs typeface="Arial"/>
                <a:sym typeface="Arial"/>
              </a:rPr>
              <a:t> </a:t>
            </a:r>
            <a:r>
              <a:rPr altLang="en" lang="en" sz="1800">
                <a:solidFill>
                  <a:srgbClr val="000000"/>
                </a:solidFill>
                <a:latin typeface="Arial"/>
                <a:ea typeface="Arial"/>
                <a:cs typeface="Arial"/>
                <a:sym typeface="Arial"/>
              </a:rPr>
              <a:t>the desire to satisfy one’s own needs and concerns.</a:t>
            </a:r>
            <a:endParaRPr sz="18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Management Styles</a:t>
            </a:r>
            <a:endParaRPr/>
          </a:p>
        </p:txBody>
      </p:sp>
      <p:sp>
        <p:nvSpPr>
          <p:cNvPr id="106" name="Google Shape;106;p19"/>
          <p:cNvSpPr txBox="1">
            <a:spLocks noGrp="1"/>
          </p:cNvSpPr>
          <p:nvPr>
            <p:ph idx="1" type="body"/>
          </p:nvPr>
        </p:nvSpPr>
        <p:spPr>
          <a:xfrm>
            <a:off x="471900" y="1739175"/>
            <a:ext cx="8222100" cy="2890200"/>
          </a:xfrm>
          <a:prstGeom prst="rect">
            <a:avLst/>
          </a:prstGeom>
        </p:spPr>
        <p:txBody>
          <a:bodyPr anchor="t" anchorCtr="0" bIns="91425" lIns="91425" numCol="1" rIns="91425" spcFirstLastPara="1" tIns="91425" wrap="square">
            <a:noAutofit/>
          </a:bodyPr>
          <a:lstStyle/>
          <a:p>
            <a:pPr algn="l" indent="-342900" lvl="0" marL="457200" marR="457200" rtl="0">
              <a:lnSpc>
                <a:spcPct val="100000"/>
              </a:lnSpc>
              <a:spcBef>
                <a:spcPts val="0"/>
              </a:spcBef>
              <a:spcAft>
                <a:spcPts val="0"/>
              </a:spcAft>
              <a:buClr>
                <a:srgbClr val="000000"/>
              </a:buClr>
              <a:buSzPts val="1800"/>
              <a:buFont typeface="Arial"/>
              <a:buAutoNum type="arabicPeriod"/>
            </a:pPr>
            <a:r>
              <a:rPr altLang="en" b="1" lang="en">
                <a:solidFill>
                  <a:srgbClr val="000000"/>
                </a:solidFill>
                <a:latin typeface="Arial"/>
                <a:ea typeface="Arial"/>
                <a:cs typeface="Arial"/>
                <a:sym typeface="Arial"/>
              </a:rPr>
              <a:t> </a:t>
            </a:r>
            <a:r>
              <a:rPr altLang="en" b="1" lang="en" sz="1800">
                <a:solidFill>
                  <a:srgbClr val="000000"/>
                </a:solidFill>
                <a:latin typeface="Arial"/>
                <a:ea typeface="Arial"/>
                <a:cs typeface="Arial"/>
                <a:sym typeface="Arial"/>
              </a:rPr>
              <a:t>Avoidance (lose-lose)</a:t>
            </a:r>
            <a:endParaRPr b="1" sz="1800">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Being uncooperative and unassertive.</a:t>
            </a:r>
            <a:endParaRPr>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Downplaying disagreement, withdrawing from the situation, and/or staying neutral at all costs.</a:t>
            </a:r>
            <a:endParaRPr>
              <a:solidFill>
                <a:srgbClr val="000000"/>
              </a:solidFill>
              <a:latin typeface="Arial"/>
              <a:ea typeface="Arial"/>
              <a:cs typeface="Arial"/>
              <a:sym typeface="Arial"/>
            </a:endParaRPr>
          </a:p>
          <a:p>
            <a:pPr algn="l" indent="0" lvl="0" marL="0" marR="45720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marR="457200" rtl="0">
              <a:lnSpc>
                <a:spcPct val="100000"/>
              </a:lnSpc>
              <a:spcBef>
                <a:spcPts val="0"/>
              </a:spcBef>
              <a:spcAft>
                <a:spcPts val="0"/>
              </a:spcAft>
              <a:buNone/>
            </a:pPr>
            <a:r>
              <a:rPr altLang="en" lang="en">
                <a:solidFill>
                  <a:srgbClr val="000000"/>
                </a:solidFill>
                <a:latin typeface="Arial"/>
                <a:ea typeface="Arial"/>
                <a:cs typeface="Arial"/>
                <a:sym typeface="Arial"/>
              </a:rPr>
              <a:t>2.  </a:t>
            </a:r>
            <a:r>
              <a:rPr altLang="en" b="1" lang="en" sz="1800">
                <a:solidFill>
                  <a:srgbClr val="000000"/>
                </a:solidFill>
                <a:latin typeface="Arial"/>
                <a:ea typeface="Arial"/>
                <a:cs typeface="Arial"/>
                <a:sym typeface="Arial"/>
              </a:rPr>
              <a:t>Accommodating (win-lose)</a:t>
            </a:r>
            <a:endParaRPr b="1" sz="1800">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Being cooperative but unassertive.</a:t>
            </a:r>
            <a:endParaRPr>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Letting the wishes of others rule, smoothing over or overlooking differences to maintain harmony.</a:t>
            </a:r>
            <a:endParaRPr>
              <a:solidFill>
                <a:srgbClr val="000000"/>
              </a:solidFill>
              <a:latin typeface="Arial"/>
              <a:ea typeface="Arial"/>
              <a:cs typeface="Arial"/>
              <a:sym typeface="Arial"/>
            </a:endParaRPr>
          </a:p>
          <a:p>
            <a:pPr algn="l" indent="0" lvl="0" marL="457200"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Management Styles</a:t>
            </a:r>
            <a:endParaRPr/>
          </a:p>
        </p:txBody>
      </p:sp>
      <p:sp>
        <p:nvSpPr>
          <p:cNvPr id="112" name="Google Shape;112;p20"/>
          <p:cNvSpPr txBox="1">
            <a:spLocks noGrp="1"/>
          </p:cNvSpPr>
          <p:nvPr>
            <p:ph idx="1" type="body"/>
          </p:nvPr>
        </p:nvSpPr>
        <p:spPr>
          <a:xfrm>
            <a:off x="471900" y="1739175"/>
            <a:ext cx="8222100" cy="2890200"/>
          </a:xfrm>
          <a:prstGeom prst="rect">
            <a:avLst/>
          </a:prstGeom>
        </p:spPr>
        <p:txBody>
          <a:bodyPr anchor="t" anchorCtr="0" bIns="91425" lIns="91425" numCol="1" rIns="91425" spcFirstLastPara="1" tIns="91425" wrap="square">
            <a:noAutofit/>
          </a:bodyPr>
          <a:lstStyle/>
          <a:p>
            <a:pPr algn="l" indent="0" lvl="0" marL="0" marR="457200" rtl="0">
              <a:lnSpc>
                <a:spcPct val="100000"/>
              </a:lnSpc>
              <a:spcBef>
                <a:spcPts val="0"/>
              </a:spcBef>
              <a:spcAft>
                <a:spcPts val="0"/>
              </a:spcAft>
              <a:buNone/>
            </a:pPr>
            <a:r>
              <a:rPr altLang="en" b="1" lang="en">
                <a:solidFill>
                  <a:srgbClr val="000000"/>
                </a:solidFill>
                <a:latin typeface="Arial"/>
                <a:ea typeface="Arial"/>
                <a:cs typeface="Arial"/>
                <a:sym typeface="Arial"/>
              </a:rPr>
              <a:t>3.   Authoritative (win-lose)</a:t>
            </a:r>
            <a:endParaRPr b="1">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Being uncooperative but assertive.</a:t>
            </a:r>
            <a:endParaRPr>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Working against the wishes of another party, engaging in win-lose competition</a:t>
            </a:r>
            <a:endParaRPr>
              <a:solidFill>
                <a:srgbClr val="000000"/>
              </a:solidFill>
              <a:latin typeface="Arial"/>
              <a:ea typeface="Arial"/>
              <a:cs typeface="Arial"/>
              <a:sym typeface="Arial"/>
            </a:endParaRPr>
          </a:p>
          <a:p>
            <a:pPr algn="l" indent="0" lvl="0" marL="0" marR="45720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marR="457200" rtl="0">
              <a:lnSpc>
                <a:spcPct val="100000"/>
              </a:lnSpc>
              <a:spcBef>
                <a:spcPts val="0"/>
              </a:spcBef>
              <a:spcAft>
                <a:spcPts val="0"/>
              </a:spcAft>
              <a:buNone/>
            </a:pPr>
            <a:r>
              <a:rPr altLang="en" lang="en">
                <a:solidFill>
                  <a:srgbClr val="000000"/>
                </a:solidFill>
                <a:latin typeface="Arial"/>
                <a:ea typeface="Arial"/>
                <a:cs typeface="Arial"/>
                <a:sym typeface="Arial"/>
              </a:rPr>
              <a:t>4.  </a:t>
            </a:r>
            <a:r>
              <a:rPr altLang="en" b="1" lang="en">
                <a:solidFill>
                  <a:srgbClr val="000000"/>
                </a:solidFill>
                <a:latin typeface="Arial"/>
                <a:ea typeface="Arial"/>
                <a:cs typeface="Arial"/>
                <a:sym typeface="Arial"/>
              </a:rPr>
              <a:t>Compromising (win-lose)</a:t>
            </a:r>
            <a:endParaRPr b="1">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Being moderately cooperative and assertive.</a:t>
            </a:r>
            <a:endParaRPr>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Bargaining for “acceptable” solutions in which each party wins a bit and loses a bit.</a:t>
            </a:r>
            <a:endParaRPr>
              <a:solidFill>
                <a:srgbClr val="000000"/>
              </a:solidFill>
              <a:latin typeface="Arial"/>
              <a:ea typeface="Arial"/>
              <a:cs typeface="Arial"/>
              <a:sym typeface="Arial"/>
            </a:endParaRPr>
          </a:p>
          <a:p>
            <a:pPr algn="l" indent="0" lvl="0" marL="457200"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Conflict Management Styles</a:t>
            </a:r>
            <a:endParaRPr/>
          </a:p>
        </p:txBody>
      </p:sp>
      <p:sp>
        <p:nvSpPr>
          <p:cNvPr id="118" name="Google Shape;118;p21"/>
          <p:cNvSpPr txBox="1">
            <a:spLocks noGrp="1"/>
          </p:cNvSpPr>
          <p:nvPr>
            <p:ph idx="1" type="body"/>
          </p:nvPr>
        </p:nvSpPr>
        <p:spPr>
          <a:xfrm>
            <a:off x="471900" y="1739175"/>
            <a:ext cx="8222100" cy="2890200"/>
          </a:xfrm>
          <a:prstGeom prst="rect">
            <a:avLst/>
          </a:prstGeom>
        </p:spPr>
        <p:txBody>
          <a:bodyPr anchor="t" anchorCtr="0" bIns="91425" lIns="91425" numCol="1" rIns="91425" spcFirstLastPara="1" tIns="91425" wrap="square">
            <a:noAutofit/>
          </a:bodyPr>
          <a:lstStyle/>
          <a:p>
            <a:pPr algn="l" indent="0" lvl="0" marL="0" marR="457200" rtl="0">
              <a:lnSpc>
                <a:spcPct val="100000"/>
              </a:lnSpc>
              <a:spcBef>
                <a:spcPts val="0"/>
              </a:spcBef>
              <a:spcAft>
                <a:spcPts val="0"/>
              </a:spcAft>
              <a:buNone/>
            </a:pPr>
            <a:r>
              <a:rPr altLang="en" b="1" lang="en">
                <a:solidFill>
                  <a:srgbClr val="000000"/>
                </a:solidFill>
                <a:latin typeface="Arial"/>
                <a:ea typeface="Arial"/>
                <a:cs typeface="Arial"/>
                <a:sym typeface="Arial"/>
              </a:rPr>
              <a:t>5.  Collaboration (win-win)</a:t>
            </a:r>
            <a:endParaRPr b="1">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Being both cooperative and assertive.</a:t>
            </a:r>
            <a:endParaRPr>
              <a:solidFill>
                <a:srgbClr val="000000"/>
              </a:solidFill>
              <a:latin typeface="Arial"/>
              <a:ea typeface="Arial"/>
              <a:cs typeface="Arial"/>
              <a:sym typeface="Arial"/>
            </a:endParaRPr>
          </a:p>
          <a:p>
            <a:pPr algn="l" indent="-342900" lvl="0" marL="457200" marR="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Trying to fully satisfy everyone’s concerns by working through differences, finding and solving problems so everyone gains.</a:t>
            </a:r>
            <a:endParaRPr>
              <a:solidFill>
                <a:srgbClr val="000000"/>
              </a:solidFill>
              <a:latin typeface="Arial"/>
              <a:ea typeface="Arial"/>
              <a:cs typeface="Arial"/>
              <a:sym typeface="Arial"/>
            </a:endParaRPr>
          </a:p>
          <a:p>
            <a:pPr algn="l" indent="0" lvl="0" marL="457200"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331</Words>
  <Paragraphs>35</Paragraphs>
  <Slides>8</Slides>
  <Notes>8</Notes>
  <TotalTime>0</TotalTime>
  <HiddenSlides>0</HiddenSlides>
  <MMClips>0</MMClips>
  <ScaleCrop>false</ScaleCrop>
  <HeadingPairs>
    <vt:vector baseType="variant" size="6">
      <vt:variant>
        <vt:lpstr>Fonts Used</vt:lpstr>
      </vt:variant>
      <vt:variant>
        <vt:i4>2</vt:i4>
      </vt:variant>
      <vt:variant>
        <vt:lpstr>Theme</vt:lpstr>
      </vt:variant>
      <vt:variant>
        <vt:i4>1</vt:i4>
      </vt:variant>
      <vt:variant>
        <vt:lpstr>Slide Titles</vt:lpstr>
      </vt:variant>
      <vt:variant>
        <vt:i4>8</vt:i4>
      </vt:variant>
    </vt:vector>
  </HeadingPairs>
  <TitlesOfParts>
    <vt:vector baseType="lpstr" size="11">
      <vt:lpstr>Arial</vt:lpstr>
      <vt:lpstr>Roboto</vt:lpstr>
      <vt:lpstr>Material</vt:lpstr>
      <vt:lpstr>Conflict</vt:lpstr>
      <vt:lpstr>How do you handle conflict?</vt:lpstr>
      <vt:lpstr>Conflict Resolution</vt:lpstr>
      <vt:lpstr>Conflict Resolution</vt:lpstr>
      <vt:lpstr>Conflict Management Styles</vt:lpstr>
      <vt:lpstr>Conflict Management Styles</vt:lpstr>
      <vt:lpstr>Conflict Management Styles</vt:lpstr>
      <vt:lpstr>Conflict Management Styles</vt:lpstr>
    </vt:vector>
  </TitlesOfParts>
  <LinksUpToDate>false</LinksUpToDate>
  <SharedDoc>false</SharedDoc>
  <HyperlinksChanged>false</HyperlinksChanged>
  <Application>Microsoft Office PowerPoint</Application>
  <AppVersion>16.0000</AppVersion>
  <PresentationFormat>On-screen Show (16:9)</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Shaheer-A</dc:creator>
  <cp:lastModifiedBy>Shaheer Akram</cp:lastModifiedBy>
  <dcterms:modified xsi:type="dcterms:W3CDTF">2022-11-23T16:24:10Z</dcterms:modified>
  <cp:revision>1</cp:revision>
  <dc:title>Conflict</dc:title>
</cp:coreProperties>
</file>