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yramids of Giza silhouetted against an orange sunset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pyramid in Giza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phinx in front of the pyramids of Giza with a clear blue sky in the background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2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yramids of Giza silhouetted against an orange sunset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s of Giza silhouetted against an orange sunset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s of Giza silhouetted against an orange sunset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s of Giza silhouetted against an orange sunset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anada Before World War 1"/>
          <p:cNvSpPr txBox="1"/>
          <p:nvPr>
            <p:ph type="ctr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Canada Before World War 1</a:t>
            </a:r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64" name="Activity: &quot;Loss of Voice.&quot; How  would you feel if you were moved to a new room and forbidden from speaking your home language.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marL="4572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•"/>
              <a:defRPr sz="75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Activity: "Loss of Voice."</a:t>
            </a:r>
            <a:r>
              <a:t> How  would you feel if you were moved to a new room and forbidden from speaking your home language.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67" name="By 1914,Canada is a“half-grown nation.…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t>By 1914,Canada is a“half-grown nation.</a:t>
            </a:r>
          </a:p>
          <a:p>
            <a:pPr>
              <a:buBlip>
                <a:blip r:embed="rId2"/>
              </a:buBlip>
            </a:pPr>
            <a:r>
              <a:t>It has its own parliament but no”international signature”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70" name="Britain went to war in 1914, Canada had no choice—the &quot;Parent&quot; decided for the &quot;Child.&quot;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•"/>
              <a:defRPr sz="72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Britain went to war in 1914, Canada had </a:t>
            </a:r>
            <a:r>
              <a:rPr b="1"/>
              <a:t>no choice</a:t>
            </a:r>
            <a:r>
              <a:t>—the "Parent" decided for the "Child."</a:t>
            </a:r>
          </a:p>
        </p:txBody>
      </p:sp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51426" y="4299070"/>
            <a:ext cx="8258487" cy="6904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74" name="Task:…"/>
          <p:cNvSpPr txBox="1"/>
          <p:nvPr/>
        </p:nvSpPr>
        <p:spPr>
          <a:xfrm>
            <a:off x="3538970" y="4097352"/>
            <a:ext cx="17306061" cy="904290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400"/>
              </a:spcBef>
              <a:defRPr b="1"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Task:</a:t>
            </a:r>
          </a:p>
          <a:p>
            <a:pPr defTabSz="457200">
              <a:spcBef>
                <a:spcPts val="1200"/>
              </a:spcBef>
              <a:defRPr b="1"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0"/>
              <a:t>Students design a </a:t>
            </a:r>
            <a:r>
              <a:t>mini museum exhibit</a:t>
            </a:r>
            <a:r>
              <a:rPr b="0"/>
              <a:t> titled:</a:t>
            </a:r>
            <a:endParaRPr b="0"/>
          </a:p>
          <a:p>
            <a:pPr defTabSz="457200">
              <a:spcBef>
                <a:spcPts val="1200"/>
              </a:spcBef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“Canada Before the Great War”</a:t>
            </a:r>
          </a:p>
          <a:p>
            <a:pPr defTabSz="457200">
              <a:spcBef>
                <a:spcPts val="1200"/>
              </a:spcBef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They must include:</a:t>
            </a:r>
          </a:p>
          <a:p>
            <a:pPr marL="457199" indent="-317499" defTabSz="457200">
              <a:spcBef>
                <a:spcPts val="1200"/>
              </a:spcBef>
              <a:buSzPct val="125000"/>
              <a:buFont typeface="Times Roman"/>
              <a:buChar char="•"/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5 artifacts (drawn or printed images)</a:t>
            </a:r>
          </a:p>
          <a:p>
            <a:pPr marL="457199" indent="-317499" defTabSz="457200">
              <a:spcBef>
                <a:spcPts val="1200"/>
              </a:spcBef>
              <a:buSzPct val="125000"/>
              <a:buFont typeface="Times Roman"/>
              <a:buChar char="•"/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Description cards (explaining significance)</a:t>
            </a:r>
          </a:p>
          <a:p>
            <a:pPr marL="457199" indent="-317499" defTabSz="457200">
              <a:spcBef>
                <a:spcPts val="1200"/>
              </a:spcBef>
              <a:buSzPct val="125000"/>
              <a:buFont typeface="Times Roman"/>
              <a:buChar char="•"/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One “Curator’s Statement” explaining:</a:t>
            </a:r>
          </a:p>
          <a:p>
            <a:pPr lvl="1" marL="914400" indent="-317500" defTabSz="457200">
              <a:spcBef>
                <a:spcPts val="1200"/>
              </a:spcBef>
              <a:buSzPct val="125000"/>
              <a:buFont typeface="Times Roman"/>
              <a:buChar char="◦"/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What kind of country Canada was in 1914</a:t>
            </a:r>
          </a:p>
          <a:p>
            <a:pPr lvl="1" marL="914400" indent="-317500" defTabSz="457200">
              <a:spcBef>
                <a:spcPts val="1200"/>
              </a:spcBef>
              <a:buSzPct val="125000"/>
              <a:buFont typeface="Times Roman"/>
              <a:buChar char="◦"/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Whether Canada was unified or divided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41" name="Imagine Canada is a teenager living in the house of its parent,Great Britain.In 1867 Canada became “federally united” as a Domin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588" indent="-640588" defTabSz="800735">
              <a:spcBef>
                <a:spcPts val="4000"/>
              </a:spcBef>
              <a:buBlip>
                <a:blip r:embed="rId2"/>
              </a:buBlip>
              <a:defRPr sz="5044"/>
            </a:pPr>
            <a:r>
              <a:t>Imagine Canada is a teenager living in the house of its parent,Great Britain.In 1867 Canada became “federally united” as a </a:t>
            </a:r>
            <a:r>
              <a:t>Dominion.</a:t>
            </a:r>
          </a:p>
          <a:p>
            <a:pPr marL="640588" indent="-640588" defTabSz="800735">
              <a:spcBef>
                <a:spcPts val="4000"/>
              </a:spcBef>
              <a:buBlip>
                <a:blip r:embed="rId2"/>
              </a:buBlip>
              <a:defRPr sz="5044"/>
            </a:pPr>
            <a:r>
              <a:t>Canada wanted to be a “Kingdom” but Britain said no, choosing”Dominion” because it meant Canada was still a Subordinate territory.</a:t>
            </a:r>
          </a:p>
          <a:p>
            <a:pPr marL="640588" indent="-640588" defTabSz="800735">
              <a:spcBef>
                <a:spcPts val="4000"/>
              </a:spcBef>
              <a:buBlip>
                <a:blip r:embed="rId2"/>
              </a:buBlip>
              <a:defRPr sz="5044"/>
            </a:pPr>
            <a:r>
              <a:t>Canada had a “babysitter” called the Governor-General, who took direct orders from Britain not Canada.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44" name="A small population of less than 8 million people living in a massive house.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 small population of less than 8 million people living in a massive house.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47" name="Activity: Draw a character named &quot;Canada&quot; in 1914. What is he wearing? (Maybe British clothes). Does he look happy or trapped?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marL="457199" indent="-317499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•"/>
              <a:defRPr sz="49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Activity:</a:t>
            </a:r>
            <a:r>
              <a:t> Draw a character named "Canada" in 1914. What is he wearing? (Maybe British clothes). Does he look happy or trapped?</a:t>
            </a:r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Quest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The Quest</a:t>
            </a:r>
          </a:p>
        </p:txBody>
      </p:sp>
      <p:sp>
        <p:nvSpPr>
          <p:cNvPr id="150" name="The Ten Rounds_Canada overcoming obstacles.…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t>The Ten Rounds_Canada overcoming obstacles.</a:t>
            </a:r>
          </a:p>
          <a:p>
            <a:pPr>
              <a:buBlip>
                <a:blip r:embed="rId2"/>
              </a:buBlip>
            </a:pPr>
            <a:r>
              <a:t>Canada wants to prove it can do things alone.</a:t>
            </a:r>
          </a:p>
          <a:p>
            <a:pPr>
              <a:buBlip>
                <a:blip r:embed="rId2"/>
              </a:buBlip>
            </a:pPr>
            <a:r>
              <a:t>Boxing Match with ten rounds of small victories against British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Quest-small victories…"/>
          <p:cNvSpPr txBox="1"/>
          <p:nvPr>
            <p:ph type="title"/>
          </p:nvPr>
        </p:nvSpPr>
        <p:spPr>
          <a:xfrm>
            <a:off x="2374900" y="889000"/>
            <a:ext cx="19621500" cy="12056721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45770">
              <a:defRPr sz="5994">
                <a:solidFill>
                  <a:schemeClr val="accent5"/>
                </a:solidFill>
              </a:defRPr>
            </a:pPr>
            <a:r>
              <a:t>The Quest-small victories</a:t>
            </a:r>
          </a:p>
          <a:p>
            <a:pPr defTabSz="445770">
              <a:defRPr sz="5400"/>
            </a:pPr>
            <a:r>
              <a:t>*1859-Canada wins the right to set its own allowance(Tariffs/Taxes</a:t>
            </a:r>
          </a:p>
          <a:p>
            <a:pPr defTabSz="445770">
              <a:defRPr sz="5400"/>
            </a:pPr>
            <a:r>
              <a:t>*1878-Canada starts telling the babysitter(Govenor-General)what to do.</a:t>
            </a:r>
          </a:p>
          <a:p>
            <a:pPr defTabSz="445770">
              <a:defRPr sz="5400"/>
            </a:pPr>
            <a:r>
              <a:t>1907-The “Trade Treaty” Canada signs a deal with France ,but Britain still insist on signing the paper toylike a parent co-signing a bank account.</a:t>
            </a:r>
          </a:p>
          <a:p>
            <a:pPr defTabSz="445770">
              <a:defRPr sz="5400"/>
            </a:pPr>
            <a:r>
              <a:t>*</a:t>
            </a:r>
          </a:p>
          <a:p>
            <a:pPr defTabSz="445770">
              <a:defRPr sz="5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55" name="Activity: &quot;Co-signing the Deal.&quot;  students create a &quot;Treaty&quot; (a piece of paper). They must find a partner to &quot;co-sign&quot; it, representing how Canada could not act alone in foreign affairs.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marL="4572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•"/>
              <a:defRPr sz="6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Activity: "Co-signing the Deal."</a:t>
            </a:r>
            <a:r>
              <a:t>  students create a "Treaty" (a piece of paper). They must find a partner to "co-sign" it, representing how Canada could not act alone in foreign affairs.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Hidden Story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The Hidden Story</a:t>
            </a:r>
          </a:p>
        </p:txBody>
      </p:sp>
      <p:sp>
        <p:nvSpPr>
          <p:cNvPr id="158" name="While “Young Canada” was trying to grow up, the government was being very unfair to the original people living in the house(indigenous peoples)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While “Young Canada” was trying to grow up, the government was being very unfair to the original people living in the house(indigenous peoples)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Young Canada"/>
          <p:cNvSpPr txBox="1"/>
          <p:nvPr>
            <p:ph type="title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/>
            <a:r>
              <a:t>Young Canada</a:t>
            </a:r>
          </a:p>
        </p:txBody>
      </p:sp>
      <p:sp>
        <p:nvSpPr>
          <p:cNvPr id="161" name="The Broken Promise: The relationship was built on &quot;false premises&quot;—lies that were used to remove Aboriginal people from their homelands.…"/>
          <p:cNvSpPr txBox="1"/>
          <p:nvPr>
            <p:ph type="body" idx="1"/>
          </p:nvPr>
        </p:nvSpPr>
        <p:spPr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lvl="1" marL="9144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◦"/>
              <a:defRPr sz="4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The Broken Promise:</a:t>
            </a:r>
            <a:r>
              <a:t> The relationship was built on </a:t>
            </a:r>
            <a:r>
              <a:rPr b="1"/>
              <a:t>"false premises"</a:t>
            </a:r>
            <a:r>
              <a:t>—lies that were used to remove Aboriginal people from their homelands.</a:t>
            </a:r>
          </a:p>
          <a:p>
            <a:pPr lvl="1" marL="9144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◦"/>
              <a:defRPr sz="4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lvl="1" marL="9144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◦"/>
              <a:defRPr sz="4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The "Epidemic of Empire":</a:t>
            </a:r>
            <a:r>
              <a:t> </a:t>
            </a:r>
            <a:r>
              <a:rPr b="1"/>
              <a:t>Residential Schools</a:t>
            </a:r>
            <a:r>
              <a:t>. Use the source's description of them as a "virulent strain of empire" designed to attack the language and spirits of children.</a:t>
            </a:r>
          </a:p>
          <a:p>
            <a:pPr lvl="1" marL="9144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◦"/>
              <a:defRPr sz="4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lvl="1" marL="914400" indent="-317500" defTabSz="457200">
              <a:spcBef>
                <a:spcPts val="600"/>
              </a:spcBef>
              <a:buClr>
                <a:srgbClr val="303030"/>
              </a:buClr>
              <a:buSzPct val="100000"/>
              <a:buFont typeface="Times Roman"/>
              <a:buChar char="◦"/>
              <a:defRPr sz="4600">
                <a:solidFill>
                  <a:srgbClr val="30303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The Law:</a:t>
            </a:r>
            <a:r>
              <a:t> The </a:t>
            </a:r>
            <a:r>
              <a:rPr b="1"/>
              <a:t>Indian Act</a:t>
            </a:r>
            <a:r>
              <a:t> was used to suppress Indigenous governments and cultures.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