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3" d="100"/>
          <a:sy n="63" d="100"/>
        </p:scale>
        <p:origin x="102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DE1DC-C04F-14A9-C565-A4160CFE05E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0FB3218-9888-C005-247C-1274433BFCC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B8B31A6-434C-21F5-1998-7CCEFCD53EA9}"/>
              </a:ext>
            </a:extLst>
          </p:cNvPr>
          <p:cNvSpPr>
            <a:spLocks noGrp="1"/>
          </p:cNvSpPr>
          <p:nvPr>
            <p:ph type="dt" sz="half" idx="10"/>
          </p:nvPr>
        </p:nvSpPr>
        <p:spPr/>
        <p:txBody>
          <a:bodyPr/>
          <a:lstStyle/>
          <a:p>
            <a:fld id="{008248E4-6615-4A2F-BF3E-1C384E6F65E4}" type="datetimeFigureOut">
              <a:rPr lang="en-US" smtClean="0"/>
              <a:t>1/14/2024</a:t>
            </a:fld>
            <a:endParaRPr lang="en-US"/>
          </a:p>
        </p:txBody>
      </p:sp>
      <p:sp>
        <p:nvSpPr>
          <p:cNvPr id="5" name="Footer Placeholder 4">
            <a:extLst>
              <a:ext uri="{FF2B5EF4-FFF2-40B4-BE49-F238E27FC236}">
                <a16:creationId xmlns:a16="http://schemas.microsoft.com/office/drawing/2014/main" id="{D3AA376A-39B1-FB11-DA54-19C6BD8995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654EEA-3CD7-DD4D-6EC6-6D830E7379FB}"/>
              </a:ext>
            </a:extLst>
          </p:cNvPr>
          <p:cNvSpPr>
            <a:spLocks noGrp="1"/>
          </p:cNvSpPr>
          <p:nvPr>
            <p:ph type="sldNum" sz="quarter" idx="12"/>
          </p:nvPr>
        </p:nvSpPr>
        <p:spPr/>
        <p:txBody>
          <a:bodyPr/>
          <a:lstStyle/>
          <a:p>
            <a:fld id="{AB4629F1-1C79-4C0C-9CF2-6B6A42E7769D}" type="slidenum">
              <a:rPr lang="en-US" smtClean="0"/>
              <a:t>‹#›</a:t>
            </a:fld>
            <a:endParaRPr lang="en-US"/>
          </a:p>
        </p:txBody>
      </p:sp>
    </p:spTree>
    <p:extLst>
      <p:ext uri="{BB962C8B-B14F-4D97-AF65-F5344CB8AC3E}">
        <p14:creationId xmlns:p14="http://schemas.microsoft.com/office/powerpoint/2010/main" val="1105193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8B41D-D613-7AE3-A480-F0EFB7904A0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FEBE75C-86AD-A95B-82C9-C5D8C339F69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7C9BDA-3429-DD2D-08C9-956B732170DB}"/>
              </a:ext>
            </a:extLst>
          </p:cNvPr>
          <p:cNvSpPr>
            <a:spLocks noGrp="1"/>
          </p:cNvSpPr>
          <p:nvPr>
            <p:ph type="dt" sz="half" idx="10"/>
          </p:nvPr>
        </p:nvSpPr>
        <p:spPr/>
        <p:txBody>
          <a:bodyPr/>
          <a:lstStyle/>
          <a:p>
            <a:fld id="{008248E4-6615-4A2F-BF3E-1C384E6F65E4}" type="datetimeFigureOut">
              <a:rPr lang="en-US" smtClean="0"/>
              <a:t>1/14/2024</a:t>
            </a:fld>
            <a:endParaRPr lang="en-US"/>
          </a:p>
        </p:txBody>
      </p:sp>
      <p:sp>
        <p:nvSpPr>
          <p:cNvPr id="5" name="Footer Placeholder 4">
            <a:extLst>
              <a:ext uri="{FF2B5EF4-FFF2-40B4-BE49-F238E27FC236}">
                <a16:creationId xmlns:a16="http://schemas.microsoft.com/office/drawing/2014/main" id="{BF529972-AE08-C464-17F1-546521A87D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5C329B-06C7-B031-A1B5-5F49D41EB7C5}"/>
              </a:ext>
            </a:extLst>
          </p:cNvPr>
          <p:cNvSpPr>
            <a:spLocks noGrp="1"/>
          </p:cNvSpPr>
          <p:nvPr>
            <p:ph type="sldNum" sz="quarter" idx="12"/>
          </p:nvPr>
        </p:nvSpPr>
        <p:spPr/>
        <p:txBody>
          <a:bodyPr/>
          <a:lstStyle/>
          <a:p>
            <a:fld id="{AB4629F1-1C79-4C0C-9CF2-6B6A42E7769D}" type="slidenum">
              <a:rPr lang="en-US" smtClean="0"/>
              <a:t>‹#›</a:t>
            </a:fld>
            <a:endParaRPr lang="en-US"/>
          </a:p>
        </p:txBody>
      </p:sp>
    </p:spTree>
    <p:extLst>
      <p:ext uri="{BB962C8B-B14F-4D97-AF65-F5344CB8AC3E}">
        <p14:creationId xmlns:p14="http://schemas.microsoft.com/office/powerpoint/2010/main" val="82000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8A08B0-C942-49B1-B71E-82F245E23EE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BE6EE7-E475-0449-1F67-BE7443ECF01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54F237-23AF-061D-F353-05DE6625DD4E}"/>
              </a:ext>
            </a:extLst>
          </p:cNvPr>
          <p:cNvSpPr>
            <a:spLocks noGrp="1"/>
          </p:cNvSpPr>
          <p:nvPr>
            <p:ph type="dt" sz="half" idx="10"/>
          </p:nvPr>
        </p:nvSpPr>
        <p:spPr/>
        <p:txBody>
          <a:bodyPr/>
          <a:lstStyle/>
          <a:p>
            <a:fld id="{008248E4-6615-4A2F-BF3E-1C384E6F65E4}" type="datetimeFigureOut">
              <a:rPr lang="en-US" smtClean="0"/>
              <a:t>1/14/2024</a:t>
            </a:fld>
            <a:endParaRPr lang="en-US"/>
          </a:p>
        </p:txBody>
      </p:sp>
      <p:sp>
        <p:nvSpPr>
          <p:cNvPr id="5" name="Footer Placeholder 4">
            <a:extLst>
              <a:ext uri="{FF2B5EF4-FFF2-40B4-BE49-F238E27FC236}">
                <a16:creationId xmlns:a16="http://schemas.microsoft.com/office/drawing/2014/main" id="{E6BA6530-191A-B668-D1A7-17D7441A8F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E7EAE5-CEF9-035A-CC68-BEB291DF7B2F}"/>
              </a:ext>
            </a:extLst>
          </p:cNvPr>
          <p:cNvSpPr>
            <a:spLocks noGrp="1"/>
          </p:cNvSpPr>
          <p:nvPr>
            <p:ph type="sldNum" sz="quarter" idx="12"/>
          </p:nvPr>
        </p:nvSpPr>
        <p:spPr/>
        <p:txBody>
          <a:bodyPr/>
          <a:lstStyle/>
          <a:p>
            <a:fld id="{AB4629F1-1C79-4C0C-9CF2-6B6A42E7769D}" type="slidenum">
              <a:rPr lang="en-US" smtClean="0"/>
              <a:t>‹#›</a:t>
            </a:fld>
            <a:endParaRPr lang="en-US"/>
          </a:p>
        </p:txBody>
      </p:sp>
    </p:spTree>
    <p:extLst>
      <p:ext uri="{BB962C8B-B14F-4D97-AF65-F5344CB8AC3E}">
        <p14:creationId xmlns:p14="http://schemas.microsoft.com/office/powerpoint/2010/main" val="1692431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84D66-FC02-9A1F-58B5-BF32C9A7E8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8D3ACB-EAEB-9DCA-465F-AF736A9794F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819B11-A36F-7D31-8597-1D6FAC4714B1}"/>
              </a:ext>
            </a:extLst>
          </p:cNvPr>
          <p:cNvSpPr>
            <a:spLocks noGrp="1"/>
          </p:cNvSpPr>
          <p:nvPr>
            <p:ph type="dt" sz="half" idx="10"/>
          </p:nvPr>
        </p:nvSpPr>
        <p:spPr/>
        <p:txBody>
          <a:bodyPr/>
          <a:lstStyle/>
          <a:p>
            <a:fld id="{008248E4-6615-4A2F-BF3E-1C384E6F65E4}" type="datetimeFigureOut">
              <a:rPr lang="en-US" smtClean="0"/>
              <a:t>1/14/2024</a:t>
            </a:fld>
            <a:endParaRPr lang="en-US"/>
          </a:p>
        </p:txBody>
      </p:sp>
      <p:sp>
        <p:nvSpPr>
          <p:cNvPr id="5" name="Footer Placeholder 4">
            <a:extLst>
              <a:ext uri="{FF2B5EF4-FFF2-40B4-BE49-F238E27FC236}">
                <a16:creationId xmlns:a16="http://schemas.microsoft.com/office/drawing/2014/main" id="{E8131A21-0BC9-FF88-008D-637903A944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71F7B8-F611-61E9-A159-3FB81193680F}"/>
              </a:ext>
            </a:extLst>
          </p:cNvPr>
          <p:cNvSpPr>
            <a:spLocks noGrp="1"/>
          </p:cNvSpPr>
          <p:nvPr>
            <p:ph type="sldNum" sz="quarter" idx="12"/>
          </p:nvPr>
        </p:nvSpPr>
        <p:spPr/>
        <p:txBody>
          <a:bodyPr/>
          <a:lstStyle/>
          <a:p>
            <a:fld id="{AB4629F1-1C79-4C0C-9CF2-6B6A42E7769D}" type="slidenum">
              <a:rPr lang="en-US" smtClean="0"/>
              <a:t>‹#›</a:t>
            </a:fld>
            <a:endParaRPr lang="en-US"/>
          </a:p>
        </p:txBody>
      </p:sp>
    </p:spTree>
    <p:extLst>
      <p:ext uri="{BB962C8B-B14F-4D97-AF65-F5344CB8AC3E}">
        <p14:creationId xmlns:p14="http://schemas.microsoft.com/office/powerpoint/2010/main" val="3890833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D3479-EC12-112F-8432-0D8F78ACCAE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4A55A46-0CCC-14E1-3C12-CB689ECB075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FD3427-9E6E-D027-8F86-1E04FC29C20A}"/>
              </a:ext>
            </a:extLst>
          </p:cNvPr>
          <p:cNvSpPr>
            <a:spLocks noGrp="1"/>
          </p:cNvSpPr>
          <p:nvPr>
            <p:ph type="dt" sz="half" idx="10"/>
          </p:nvPr>
        </p:nvSpPr>
        <p:spPr/>
        <p:txBody>
          <a:bodyPr/>
          <a:lstStyle/>
          <a:p>
            <a:fld id="{008248E4-6615-4A2F-BF3E-1C384E6F65E4}" type="datetimeFigureOut">
              <a:rPr lang="en-US" smtClean="0"/>
              <a:t>1/14/2024</a:t>
            </a:fld>
            <a:endParaRPr lang="en-US"/>
          </a:p>
        </p:txBody>
      </p:sp>
      <p:sp>
        <p:nvSpPr>
          <p:cNvPr id="5" name="Footer Placeholder 4">
            <a:extLst>
              <a:ext uri="{FF2B5EF4-FFF2-40B4-BE49-F238E27FC236}">
                <a16:creationId xmlns:a16="http://schemas.microsoft.com/office/drawing/2014/main" id="{5BBEB50B-FCB6-2D17-D0AD-C3A3E88349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9E6342-0E05-51AB-5B2C-CD3C4F3B63FA}"/>
              </a:ext>
            </a:extLst>
          </p:cNvPr>
          <p:cNvSpPr>
            <a:spLocks noGrp="1"/>
          </p:cNvSpPr>
          <p:nvPr>
            <p:ph type="sldNum" sz="quarter" idx="12"/>
          </p:nvPr>
        </p:nvSpPr>
        <p:spPr/>
        <p:txBody>
          <a:bodyPr/>
          <a:lstStyle/>
          <a:p>
            <a:fld id="{AB4629F1-1C79-4C0C-9CF2-6B6A42E7769D}" type="slidenum">
              <a:rPr lang="en-US" smtClean="0"/>
              <a:t>‹#›</a:t>
            </a:fld>
            <a:endParaRPr lang="en-US"/>
          </a:p>
        </p:txBody>
      </p:sp>
    </p:spTree>
    <p:extLst>
      <p:ext uri="{BB962C8B-B14F-4D97-AF65-F5344CB8AC3E}">
        <p14:creationId xmlns:p14="http://schemas.microsoft.com/office/powerpoint/2010/main" val="3492503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4C352-4370-5A7A-11CD-EF2F1DE7B0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9EB6141-E6AF-1D5A-A55E-259A3F32ECA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3BC810E-1192-E2CF-309D-5217801E6F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4CF9688-929F-47DF-E7D7-AD66D2E649AE}"/>
              </a:ext>
            </a:extLst>
          </p:cNvPr>
          <p:cNvSpPr>
            <a:spLocks noGrp="1"/>
          </p:cNvSpPr>
          <p:nvPr>
            <p:ph type="dt" sz="half" idx="10"/>
          </p:nvPr>
        </p:nvSpPr>
        <p:spPr/>
        <p:txBody>
          <a:bodyPr/>
          <a:lstStyle/>
          <a:p>
            <a:fld id="{008248E4-6615-4A2F-BF3E-1C384E6F65E4}" type="datetimeFigureOut">
              <a:rPr lang="en-US" smtClean="0"/>
              <a:t>1/14/2024</a:t>
            </a:fld>
            <a:endParaRPr lang="en-US"/>
          </a:p>
        </p:txBody>
      </p:sp>
      <p:sp>
        <p:nvSpPr>
          <p:cNvPr id="6" name="Footer Placeholder 5">
            <a:extLst>
              <a:ext uri="{FF2B5EF4-FFF2-40B4-BE49-F238E27FC236}">
                <a16:creationId xmlns:a16="http://schemas.microsoft.com/office/drawing/2014/main" id="{43E7DF1B-E24F-1FCF-4780-EE6E0AB538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EA54AEE-88E0-00E0-B94C-40791572B50C}"/>
              </a:ext>
            </a:extLst>
          </p:cNvPr>
          <p:cNvSpPr>
            <a:spLocks noGrp="1"/>
          </p:cNvSpPr>
          <p:nvPr>
            <p:ph type="sldNum" sz="quarter" idx="12"/>
          </p:nvPr>
        </p:nvSpPr>
        <p:spPr/>
        <p:txBody>
          <a:bodyPr/>
          <a:lstStyle/>
          <a:p>
            <a:fld id="{AB4629F1-1C79-4C0C-9CF2-6B6A42E7769D}" type="slidenum">
              <a:rPr lang="en-US" smtClean="0"/>
              <a:t>‹#›</a:t>
            </a:fld>
            <a:endParaRPr lang="en-US"/>
          </a:p>
        </p:txBody>
      </p:sp>
    </p:spTree>
    <p:extLst>
      <p:ext uri="{BB962C8B-B14F-4D97-AF65-F5344CB8AC3E}">
        <p14:creationId xmlns:p14="http://schemas.microsoft.com/office/powerpoint/2010/main" val="1130858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7B4AF-D5B1-6972-05B3-C202F1637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5905692-AF32-BCBB-92BE-B1550C5D20D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038480-0252-853D-F709-765B957F56D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D942012-D239-94AA-6CFD-95483949DD2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9A7177-7F46-53ED-E9CD-58AC2CB77E2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E042189-A825-6E08-EF4C-7C8FED7E4DDF}"/>
              </a:ext>
            </a:extLst>
          </p:cNvPr>
          <p:cNvSpPr>
            <a:spLocks noGrp="1"/>
          </p:cNvSpPr>
          <p:nvPr>
            <p:ph type="dt" sz="half" idx="10"/>
          </p:nvPr>
        </p:nvSpPr>
        <p:spPr/>
        <p:txBody>
          <a:bodyPr/>
          <a:lstStyle/>
          <a:p>
            <a:fld id="{008248E4-6615-4A2F-BF3E-1C384E6F65E4}" type="datetimeFigureOut">
              <a:rPr lang="en-US" smtClean="0"/>
              <a:t>1/14/2024</a:t>
            </a:fld>
            <a:endParaRPr lang="en-US"/>
          </a:p>
        </p:txBody>
      </p:sp>
      <p:sp>
        <p:nvSpPr>
          <p:cNvPr id="8" name="Footer Placeholder 7">
            <a:extLst>
              <a:ext uri="{FF2B5EF4-FFF2-40B4-BE49-F238E27FC236}">
                <a16:creationId xmlns:a16="http://schemas.microsoft.com/office/drawing/2014/main" id="{2484E4DC-6E7F-3D01-0A45-7D3E13DFEF8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8E510E9-9495-2DAE-8E08-9EC270335CEB}"/>
              </a:ext>
            </a:extLst>
          </p:cNvPr>
          <p:cNvSpPr>
            <a:spLocks noGrp="1"/>
          </p:cNvSpPr>
          <p:nvPr>
            <p:ph type="sldNum" sz="quarter" idx="12"/>
          </p:nvPr>
        </p:nvSpPr>
        <p:spPr/>
        <p:txBody>
          <a:bodyPr/>
          <a:lstStyle/>
          <a:p>
            <a:fld id="{AB4629F1-1C79-4C0C-9CF2-6B6A42E7769D}" type="slidenum">
              <a:rPr lang="en-US" smtClean="0"/>
              <a:t>‹#›</a:t>
            </a:fld>
            <a:endParaRPr lang="en-US"/>
          </a:p>
        </p:txBody>
      </p:sp>
    </p:spTree>
    <p:extLst>
      <p:ext uri="{BB962C8B-B14F-4D97-AF65-F5344CB8AC3E}">
        <p14:creationId xmlns:p14="http://schemas.microsoft.com/office/powerpoint/2010/main" val="1351067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1F9CD-2611-D5CB-0D97-D97B09DBEDA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F057980-EE29-0EE8-B504-9570841F8186}"/>
              </a:ext>
            </a:extLst>
          </p:cNvPr>
          <p:cNvSpPr>
            <a:spLocks noGrp="1"/>
          </p:cNvSpPr>
          <p:nvPr>
            <p:ph type="dt" sz="half" idx="10"/>
          </p:nvPr>
        </p:nvSpPr>
        <p:spPr/>
        <p:txBody>
          <a:bodyPr/>
          <a:lstStyle/>
          <a:p>
            <a:fld id="{008248E4-6615-4A2F-BF3E-1C384E6F65E4}" type="datetimeFigureOut">
              <a:rPr lang="en-US" smtClean="0"/>
              <a:t>1/14/2024</a:t>
            </a:fld>
            <a:endParaRPr lang="en-US"/>
          </a:p>
        </p:txBody>
      </p:sp>
      <p:sp>
        <p:nvSpPr>
          <p:cNvPr id="4" name="Footer Placeholder 3">
            <a:extLst>
              <a:ext uri="{FF2B5EF4-FFF2-40B4-BE49-F238E27FC236}">
                <a16:creationId xmlns:a16="http://schemas.microsoft.com/office/drawing/2014/main" id="{E79752B3-7EEC-DCC6-52F5-640B5002136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6A357E8-598F-A9B0-4392-F0AF49813F82}"/>
              </a:ext>
            </a:extLst>
          </p:cNvPr>
          <p:cNvSpPr>
            <a:spLocks noGrp="1"/>
          </p:cNvSpPr>
          <p:nvPr>
            <p:ph type="sldNum" sz="quarter" idx="12"/>
          </p:nvPr>
        </p:nvSpPr>
        <p:spPr/>
        <p:txBody>
          <a:bodyPr/>
          <a:lstStyle/>
          <a:p>
            <a:fld id="{AB4629F1-1C79-4C0C-9CF2-6B6A42E7769D}" type="slidenum">
              <a:rPr lang="en-US" smtClean="0"/>
              <a:t>‹#›</a:t>
            </a:fld>
            <a:endParaRPr lang="en-US"/>
          </a:p>
        </p:txBody>
      </p:sp>
    </p:spTree>
    <p:extLst>
      <p:ext uri="{BB962C8B-B14F-4D97-AF65-F5344CB8AC3E}">
        <p14:creationId xmlns:p14="http://schemas.microsoft.com/office/powerpoint/2010/main" val="1235668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A833A97-C3CF-919D-73ED-E104497763B1}"/>
              </a:ext>
            </a:extLst>
          </p:cNvPr>
          <p:cNvSpPr>
            <a:spLocks noGrp="1"/>
          </p:cNvSpPr>
          <p:nvPr>
            <p:ph type="dt" sz="half" idx="10"/>
          </p:nvPr>
        </p:nvSpPr>
        <p:spPr/>
        <p:txBody>
          <a:bodyPr/>
          <a:lstStyle/>
          <a:p>
            <a:fld id="{008248E4-6615-4A2F-BF3E-1C384E6F65E4}" type="datetimeFigureOut">
              <a:rPr lang="en-US" smtClean="0"/>
              <a:t>1/14/2024</a:t>
            </a:fld>
            <a:endParaRPr lang="en-US"/>
          </a:p>
        </p:txBody>
      </p:sp>
      <p:sp>
        <p:nvSpPr>
          <p:cNvPr id="3" name="Footer Placeholder 2">
            <a:extLst>
              <a:ext uri="{FF2B5EF4-FFF2-40B4-BE49-F238E27FC236}">
                <a16:creationId xmlns:a16="http://schemas.microsoft.com/office/drawing/2014/main" id="{F76703B7-EF7A-A616-A517-4B2C208A24B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4181A49-A3F2-DF4B-DA01-1152FA6F54BD}"/>
              </a:ext>
            </a:extLst>
          </p:cNvPr>
          <p:cNvSpPr>
            <a:spLocks noGrp="1"/>
          </p:cNvSpPr>
          <p:nvPr>
            <p:ph type="sldNum" sz="quarter" idx="12"/>
          </p:nvPr>
        </p:nvSpPr>
        <p:spPr/>
        <p:txBody>
          <a:bodyPr/>
          <a:lstStyle/>
          <a:p>
            <a:fld id="{AB4629F1-1C79-4C0C-9CF2-6B6A42E7769D}" type="slidenum">
              <a:rPr lang="en-US" smtClean="0"/>
              <a:t>‹#›</a:t>
            </a:fld>
            <a:endParaRPr lang="en-US"/>
          </a:p>
        </p:txBody>
      </p:sp>
    </p:spTree>
    <p:extLst>
      <p:ext uri="{BB962C8B-B14F-4D97-AF65-F5344CB8AC3E}">
        <p14:creationId xmlns:p14="http://schemas.microsoft.com/office/powerpoint/2010/main" val="42592380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15A8A-3FE4-DE2D-50B6-4C5ECC0313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06F9FF6-3C2E-7E98-9D3B-89874B28DA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57C92F-A85B-895B-4B89-B9CA3544DF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359882-E896-181B-039E-DB95ECB61D9D}"/>
              </a:ext>
            </a:extLst>
          </p:cNvPr>
          <p:cNvSpPr>
            <a:spLocks noGrp="1"/>
          </p:cNvSpPr>
          <p:nvPr>
            <p:ph type="dt" sz="half" idx="10"/>
          </p:nvPr>
        </p:nvSpPr>
        <p:spPr/>
        <p:txBody>
          <a:bodyPr/>
          <a:lstStyle/>
          <a:p>
            <a:fld id="{008248E4-6615-4A2F-BF3E-1C384E6F65E4}" type="datetimeFigureOut">
              <a:rPr lang="en-US" smtClean="0"/>
              <a:t>1/14/2024</a:t>
            </a:fld>
            <a:endParaRPr lang="en-US"/>
          </a:p>
        </p:txBody>
      </p:sp>
      <p:sp>
        <p:nvSpPr>
          <p:cNvPr id="6" name="Footer Placeholder 5">
            <a:extLst>
              <a:ext uri="{FF2B5EF4-FFF2-40B4-BE49-F238E27FC236}">
                <a16:creationId xmlns:a16="http://schemas.microsoft.com/office/drawing/2014/main" id="{A1734FA8-D14F-8A4F-463E-6A3DF841E3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E0480C-08EA-9F67-A45D-35178EA41748}"/>
              </a:ext>
            </a:extLst>
          </p:cNvPr>
          <p:cNvSpPr>
            <a:spLocks noGrp="1"/>
          </p:cNvSpPr>
          <p:nvPr>
            <p:ph type="sldNum" sz="quarter" idx="12"/>
          </p:nvPr>
        </p:nvSpPr>
        <p:spPr/>
        <p:txBody>
          <a:bodyPr/>
          <a:lstStyle/>
          <a:p>
            <a:fld id="{AB4629F1-1C79-4C0C-9CF2-6B6A42E7769D}" type="slidenum">
              <a:rPr lang="en-US" smtClean="0"/>
              <a:t>‹#›</a:t>
            </a:fld>
            <a:endParaRPr lang="en-US"/>
          </a:p>
        </p:txBody>
      </p:sp>
    </p:spTree>
    <p:extLst>
      <p:ext uri="{BB962C8B-B14F-4D97-AF65-F5344CB8AC3E}">
        <p14:creationId xmlns:p14="http://schemas.microsoft.com/office/powerpoint/2010/main" val="19507648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3DA864-BE5E-F4C2-BFD6-0340CFBB81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F72DCA-6D0A-72AE-D337-935636C137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37154CB-4FB8-6537-E4E0-2AEB82498A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12FFA6-3212-F6A8-E1D7-6A963E55DF3F}"/>
              </a:ext>
            </a:extLst>
          </p:cNvPr>
          <p:cNvSpPr>
            <a:spLocks noGrp="1"/>
          </p:cNvSpPr>
          <p:nvPr>
            <p:ph type="dt" sz="half" idx="10"/>
          </p:nvPr>
        </p:nvSpPr>
        <p:spPr/>
        <p:txBody>
          <a:bodyPr/>
          <a:lstStyle/>
          <a:p>
            <a:fld id="{008248E4-6615-4A2F-BF3E-1C384E6F65E4}" type="datetimeFigureOut">
              <a:rPr lang="en-US" smtClean="0"/>
              <a:t>1/14/2024</a:t>
            </a:fld>
            <a:endParaRPr lang="en-US"/>
          </a:p>
        </p:txBody>
      </p:sp>
      <p:sp>
        <p:nvSpPr>
          <p:cNvPr id="6" name="Footer Placeholder 5">
            <a:extLst>
              <a:ext uri="{FF2B5EF4-FFF2-40B4-BE49-F238E27FC236}">
                <a16:creationId xmlns:a16="http://schemas.microsoft.com/office/drawing/2014/main" id="{A22E6F86-0606-72A1-85E4-3CFDAD08C4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EAFC50-6777-4D1D-FD9A-76F452712FA9}"/>
              </a:ext>
            </a:extLst>
          </p:cNvPr>
          <p:cNvSpPr>
            <a:spLocks noGrp="1"/>
          </p:cNvSpPr>
          <p:nvPr>
            <p:ph type="sldNum" sz="quarter" idx="12"/>
          </p:nvPr>
        </p:nvSpPr>
        <p:spPr/>
        <p:txBody>
          <a:bodyPr/>
          <a:lstStyle/>
          <a:p>
            <a:fld id="{AB4629F1-1C79-4C0C-9CF2-6B6A42E7769D}" type="slidenum">
              <a:rPr lang="en-US" smtClean="0"/>
              <a:t>‹#›</a:t>
            </a:fld>
            <a:endParaRPr lang="en-US"/>
          </a:p>
        </p:txBody>
      </p:sp>
    </p:spTree>
    <p:extLst>
      <p:ext uri="{BB962C8B-B14F-4D97-AF65-F5344CB8AC3E}">
        <p14:creationId xmlns:p14="http://schemas.microsoft.com/office/powerpoint/2010/main" val="8957034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C36189A-E78F-22EB-40A4-0094F56C8D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7E60329-7021-FFD5-5949-ED1226A6711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458CE0-81A7-9975-D108-AF98A0BE76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8248E4-6615-4A2F-BF3E-1C384E6F65E4}" type="datetimeFigureOut">
              <a:rPr lang="en-US" smtClean="0"/>
              <a:t>1/14/2024</a:t>
            </a:fld>
            <a:endParaRPr lang="en-US"/>
          </a:p>
        </p:txBody>
      </p:sp>
      <p:sp>
        <p:nvSpPr>
          <p:cNvPr id="5" name="Footer Placeholder 4">
            <a:extLst>
              <a:ext uri="{FF2B5EF4-FFF2-40B4-BE49-F238E27FC236}">
                <a16:creationId xmlns:a16="http://schemas.microsoft.com/office/drawing/2014/main" id="{12B15B65-6C7E-E6E8-7C3F-9A86DD50061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F3FCF4B-5984-2A2A-DD22-E4FC9DF49B7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4629F1-1C79-4C0C-9CF2-6B6A42E7769D}" type="slidenum">
              <a:rPr lang="en-US" smtClean="0"/>
              <a:t>‹#›</a:t>
            </a:fld>
            <a:endParaRPr lang="en-US"/>
          </a:p>
        </p:txBody>
      </p:sp>
    </p:spTree>
    <p:extLst>
      <p:ext uri="{BB962C8B-B14F-4D97-AF65-F5344CB8AC3E}">
        <p14:creationId xmlns:p14="http://schemas.microsoft.com/office/powerpoint/2010/main" val="15951841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C4D55A-3A09-A0A8-9664-19A5A0FABB4F}"/>
              </a:ext>
            </a:extLst>
          </p:cNvPr>
          <p:cNvSpPr>
            <a:spLocks noGrp="1"/>
          </p:cNvSpPr>
          <p:nvPr>
            <p:ph type="ctrTitle"/>
          </p:nvPr>
        </p:nvSpPr>
        <p:spPr/>
        <p:txBody>
          <a:bodyPr>
            <a:normAutofit fontScale="90000"/>
          </a:bodyPr>
          <a:lstStyle/>
          <a:p>
            <a:r>
              <a:rPr lang="en-CA" b="1" i="0" dirty="0">
                <a:solidFill>
                  <a:srgbClr val="333333"/>
                </a:solidFill>
                <a:effectLst/>
                <a:latin typeface="Open Sans" panose="020B0606030504020204" pitchFamily="34" charset="0"/>
              </a:rPr>
              <a:t> What are five ways for Canada to attract foreign investment?</a:t>
            </a:r>
            <a:endParaRPr lang="en-US" dirty="0"/>
          </a:p>
        </p:txBody>
      </p:sp>
    </p:spTree>
    <p:extLst>
      <p:ext uri="{BB962C8B-B14F-4D97-AF65-F5344CB8AC3E}">
        <p14:creationId xmlns:p14="http://schemas.microsoft.com/office/powerpoint/2010/main" val="1289851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C16D6-9BA3-BF5F-4EB7-97E0CEFA9FFC}"/>
              </a:ext>
            </a:extLst>
          </p:cNvPr>
          <p:cNvSpPr>
            <a:spLocks noGrp="1"/>
          </p:cNvSpPr>
          <p:nvPr>
            <p:ph type="title"/>
          </p:nvPr>
        </p:nvSpPr>
        <p:spPr/>
        <p:txBody>
          <a:bodyPr/>
          <a:lstStyle/>
          <a:p>
            <a:r>
              <a:rPr lang="en-US" b="0" i="0" dirty="0">
                <a:solidFill>
                  <a:srgbClr val="333333"/>
                </a:solidFill>
                <a:effectLst/>
                <a:latin typeface="Open Sans" panose="020B0606030504020204" pitchFamily="34" charset="0"/>
              </a:rPr>
              <a:t>1.A supportive business environment</a:t>
            </a:r>
            <a:endParaRPr lang="en-US" dirty="0"/>
          </a:p>
        </p:txBody>
      </p:sp>
      <p:sp>
        <p:nvSpPr>
          <p:cNvPr id="3" name="Content Placeholder 2">
            <a:extLst>
              <a:ext uri="{FF2B5EF4-FFF2-40B4-BE49-F238E27FC236}">
                <a16:creationId xmlns:a16="http://schemas.microsoft.com/office/drawing/2014/main" id="{4E591F3C-35D4-DF21-0771-486668A873BF}"/>
              </a:ext>
            </a:extLst>
          </p:cNvPr>
          <p:cNvSpPr>
            <a:spLocks noGrp="1"/>
          </p:cNvSpPr>
          <p:nvPr>
            <p:ph idx="1"/>
          </p:nvPr>
        </p:nvSpPr>
        <p:spPr/>
        <p:txBody>
          <a:bodyPr/>
          <a:lstStyle/>
          <a:p>
            <a:pPr algn="l"/>
            <a:r>
              <a:rPr lang="en-CA" b="0" i="0" dirty="0">
                <a:solidFill>
                  <a:srgbClr val="333333"/>
                </a:solidFill>
                <a:effectLst/>
                <a:latin typeface="Open Sans" panose="020B0606030504020204" pitchFamily="34" charset="0"/>
              </a:rPr>
              <a:t>·        It’s easy to set up a business in Canada</a:t>
            </a:r>
          </a:p>
          <a:p>
            <a:pPr algn="l"/>
            <a:r>
              <a:rPr lang="en-CA" b="0" i="0" dirty="0">
                <a:solidFill>
                  <a:srgbClr val="333333"/>
                </a:solidFill>
                <a:effectLst/>
                <a:latin typeface="Open Sans" panose="020B0606030504020204" pitchFamily="34" charset="0"/>
              </a:rPr>
              <a:t>·        Strong, stable economy</a:t>
            </a:r>
          </a:p>
          <a:p>
            <a:pPr algn="l"/>
            <a:r>
              <a:rPr lang="en-CA" b="0" i="0" dirty="0">
                <a:solidFill>
                  <a:srgbClr val="333333"/>
                </a:solidFill>
                <a:effectLst/>
                <a:latin typeface="Open Sans" panose="020B0606030504020204" pitchFamily="34" charset="0"/>
              </a:rPr>
              <a:t>·        Tax advantages for businesses</a:t>
            </a:r>
          </a:p>
          <a:p>
            <a:endParaRPr lang="en-US" dirty="0"/>
          </a:p>
        </p:txBody>
      </p:sp>
    </p:spTree>
    <p:extLst>
      <p:ext uri="{BB962C8B-B14F-4D97-AF65-F5344CB8AC3E}">
        <p14:creationId xmlns:p14="http://schemas.microsoft.com/office/powerpoint/2010/main" val="799446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AAE62-26D7-914A-D7B0-A2D77E7CB53A}"/>
              </a:ext>
            </a:extLst>
          </p:cNvPr>
          <p:cNvSpPr>
            <a:spLocks noGrp="1"/>
          </p:cNvSpPr>
          <p:nvPr>
            <p:ph type="title"/>
          </p:nvPr>
        </p:nvSpPr>
        <p:spPr/>
        <p:txBody>
          <a:bodyPr/>
          <a:lstStyle/>
          <a:p>
            <a:r>
              <a:rPr lang="en-CA" b="0" i="0" dirty="0">
                <a:solidFill>
                  <a:srgbClr val="333333"/>
                </a:solidFill>
                <a:effectLst/>
                <a:latin typeface="Open Sans" panose="020B0606030504020204" pitchFamily="34" charset="0"/>
              </a:rPr>
              <a:t>2: Canada serves as a gateway to do business with the rest of the world</a:t>
            </a:r>
            <a:endParaRPr lang="en-US" dirty="0"/>
          </a:p>
        </p:txBody>
      </p:sp>
      <p:sp>
        <p:nvSpPr>
          <p:cNvPr id="3" name="Content Placeholder 2">
            <a:extLst>
              <a:ext uri="{FF2B5EF4-FFF2-40B4-BE49-F238E27FC236}">
                <a16:creationId xmlns:a16="http://schemas.microsoft.com/office/drawing/2014/main" id="{352EAB73-604A-3E8D-6FAB-D454EB1B28F0}"/>
              </a:ext>
            </a:extLst>
          </p:cNvPr>
          <p:cNvSpPr>
            <a:spLocks noGrp="1"/>
          </p:cNvSpPr>
          <p:nvPr>
            <p:ph idx="1"/>
          </p:nvPr>
        </p:nvSpPr>
        <p:spPr/>
        <p:txBody>
          <a:bodyPr/>
          <a:lstStyle/>
          <a:p>
            <a:pPr algn="l"/>
            <a:r>
              <a:rPr lang="en-CA" b="0" i="0" dirty="0">
                <a:solidFill>
                  <a:srgbClr val="333333"/>
                </a:solidFill>
                <a:effectLst/>
                <a:latin typeface="Open Sans" panose="020B0606030504020204" pitchFamily="34" charset="0"/>
              </a:rPr>
              <a:t> Strong relationship with the US; located right beside the US</a:t>
            </a:r>
          </a:p>
          <a:p>
            <a:pPr algn="l"/>
            <a:r>
              <a:rPr lang="en-CA" b="0" i="0" dirty="0">
                <a:solidFill>
                  <a:srgbClr val="333333"/>
                </a:solidFill>
                <a:effectLst/>
                <a:latin typeface="Open Sans" panose="020B0606030504020204" pitchFamily="34" charset="0"/>
              </a:rPr>
              <a:t>Strong connection to Asia because of high immigrant population and membership in APEC</a:t>
            </a:r>
          </a:p>
          <a:p>
            <a:endParaRPr lang="en-US" dirty="0"/>
          </a:p>
        </p:txBody>
      </p:sp>
    </p:spTree>
    <p:extLst>
      <p:ext uri="{BB962C8B-B14F-4D97-AF65-F5344CB8AC3E}">
        <p14:creationId xmlns:p14="http://schemas.microsoft.com/office/powerpoint/2010/main" val="36636900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39640-AFA1-9FD9-AFC2-1195917C4994}"/>
              </a:ext>
            </a:extLst>
          </p:cNvPr>
          <p:cNvSpPr>
            <a:spLocks noGrp="1"/>
          </p:cNvSpPr>
          <p:nvPr>
            <p:ph type="title"/>
          </p:nvPr>
        </p:nvSpPr>
        <p:spPr/>
        <p:txBody>
          <a:bodyPr/>
          <a:lstStyle/>
          <a:p>
            <a:r>
              <a:rPr lang="en-US" b="0" i="0" dirty="0">
                <a:solidFill>
                  <a:srgbClr val="333333"/>
                </a:solidFill>
                <a:effectLst/>
                <a:latin typeface="Open Sans" panose="020B0606030504020204" pitchFamily="34" charset="0"/>
              </a:rPr>
              <a:t>3: Infrastructure advantage</a:t>
            </a:r>
            <a:endParaRPr lang="en-US" dirty="0"/>
          </a:p>
        </p:txBody>
      </p:sp>
      <p:sp>
        <p:nvSpPr>
          <p:cNvPr id="3" name="Content Placeholder 2">
            <a:extLst>
              <a:ext uri="{FF2B5EF4-FFF2-40B4-BE49-F238E27FC236}">
                <a16:creationId xmlns:a16="http://schemas.microsoft.com/office/drawing/2014/main" id="{C4C93755-A25F-BAC6-1A33-08BA1CB03D87}"/>
              </a:ext>
            </a:extLst>
          </p:cNvPr>
          <p:cNvSpPr>
            <a:spLocks noGrp="1"/>
          </p:cNvSpPr>
          <p:nvPr>
            <p:ph idx="1"/>
          </p:nvPr>
        </p:nvSpPr>
        <p:spPr/>
        <p:txBody>
          <a:bodyPr/>
          <a:lstStyle/>
          <a:p>
            <a:pPr algn="l"/>
            <a:r>
              <a:rPr lang="en-CA" b="0" i="0" dirty="0">
                <a:solidFill>
                  <a:srgbClr val="333333"/>
                </a:solidFill>
                <a:effectLst/>
                <a:latin typeface="Open Sans" panose="020B0606030504020204" pitchFamily="34" charset="0"/>
              </a:rPr>
              <a:t>  Good airport in Toronto</a:t>
            </a:r>
          </a:p>
          <a:p>
            <a:pPr algn="l"/>
            <a:r>
              <a:rPr lang="en-CA" b="0" i="0" dirty="0">
                <a:solidFill>
                  <a:srgbClr val="333333"/>
                </a:solidFill>
                <a:effectLst/>
                <a:latin typeface="Open Sans" panose="020B0606030504020204" pitchFamily="34" charset="0"/>
              </a:rPr>
              <a:t>  Many shipping ports</a:t>
            </a:r>
          </a:p>
          <a:p>
            <a:pPr algn="l"/>
            <a:r>
              <a:rPr lang="en-CA" b="0" i="0" dirty="0">
                <a:solidFill>
                  <a:srgbClr val="333333"/>
                </a:solidFill>
                <a:effectLst/>
                <a:latin typeface="Open Sans" panose="020B0606030504020204" pitchFamily="34" charset="0"/>
              </a:rPr>
              <a:t>  Well-developed rail system</a:t>
            </a:r>
          </a:p>
          <a:p>
            <a:endParaRPr lang="en-US" dirty="0"/>
          </a:p>
        </p:txBody>
      </p:sp>
    </p:spTree>
    <p:extLst>
      <p:ext uri="{BB962C8B-B14F-4D97-AF65-F5344CB8AC3E}">
        <p14:creationId xmlns:p14="http://schemas.microsoft.com/office/powerpoint/2010/main" val="27567838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357562-B4F8-B79D-790A-8C0EEF998067}"/>
              </a:ext>
            </a:extLst>
          </p:cNvPr>
          <p:cNvSpPr>
            <a:spLocks noGrp="1"/>
          </p:cNvSpPr>
          <p:nvPr>
            <p:ph type="title"/>
          </p:nvPr>
        </p:nvSpPr>
        <p:spPr/>
        <p:txBody>
          <a:bodyPr/>
          <a:lstStyle/>
          <a:p>
            <a:r>
              <a:rPr lang="en-US" b="0" i="0" dirty="0">
                <a:solidFill>
                  <a:srgbClr val="333333"/>
                </a:solidFill>
                <a:effectLst/>
                <a:latin typeface="Open Sans" panose="020B0606030504020204" pitchFamily="34" charset="0"/>
              </a:rPr>
              <a:t>4: Outstanding employees</a:t>
            </a:r>
            <a:endParaRPr lang="en-US" dirty="0"/>
          </a:p>
        </p:txBody>
      </p:sp>
      <p:sp>
        <p:nvSpPr>
          <p:cNvPr id="3" name="Content Placeholder 2">
            <a:extLst>
              <a:ext uri="{FF2B5EF4-FFF2-40B4-BE49-F238E27FC236}">
                <a16:creationId xmlns:a16="http://schemas.microsoft.com/office/drawing/2014/main" id="{105611F4-F659-E507-BA9A-D195493DBB2F}"/>
              </a:ext>
            </a:extLst>
          </p:cNvPr>
          <p:cNvSpPr>
            <a:spLocks noGrp="1"/>
          </p:cNvSpPr>
          <p:nvPr>
            <p:ph idx="1"/>
          </p:nvPr>
        </p:nvSpPr>
        <p:spPr/>
        <p:txBody>
          <a:bodyPr/>
          <a:lstStyle/>
          <a:p>
            <a:pPr algn="l"/>
            <a:r>
              <a:rPr lang="en-CA" b="0" i="0" dirty="0">
                <a:solidFill>
                  <a:srgbClr val="333333"/>
                </a:solidFill>
                <a:effectLst/>
                <a:latin typeface="Open Sans" panose="020B0606030504020204" pitchFamily="34" charset="0"/>
              </a:rPr>
              <a:t>·Canada’s spending on education as a % of GDP is higher than other countries, resulting in a highly educated workforce</a:t>
            </a:r>
          </a:p>
          <a:p>
            <a:pPr algn="l"/>
            <a:r>
              <a:rPr lang="en-CA" b="0" i="0" dirty="0">
                <a:solidFill>
                  <a:srgbClr val="333333"/>
                </a:solidFill>
                <a:effectLst/>
                <a:latin typeface="Open Sans" panose="020B0606030504020204" pitchFamily="34" charset="0"/>
              </a:rPr>
              <a:t> Many highly educated immigrants, bringing diversity to the workplace</a:t>
            </a:r>
          </a:p>
          <a:p>
            <a:endParaRPr lang="en-US" dirty="0"/>
          </a:p>
        </p:txBody>
      </p:sp>
    </p:spTree>
    <p:extLst>
      <p:ext uri="{BB962C8B-B14F-4D97-AF65-F5344CB8AC3E}">
        <p14:creationId xmlns:p14="http://schemas.microsoft.com/office/powerpoint/2010/main" val="38706763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23943-236D-7898-E2ED-533315FBB53B}"/>
              </a:ext>
            </a:extLst>
          </p:cNvPr>
          <p:cNvSpPr>
            <a:spLocks noGrp="1"/>
          </p:cNvSpPr>
          <p:nvPr>
            <p:ph type="title"/>
          </p:nvPr>
        </p:nvSpPr>
        <p:spPr/>
        <p:txBody>
          <a:bodyPr/>
          <a:lstStyle/>
          <a:p>
            <a:r>
              <a:rPr lang="en-CA" b="0" i="0" dirty="0">
                <a:solidFill>
                  <a:srgbClr val="333333"/>
                </a:solidFill>
                <a:effectLst/>
                <a:latin typeface="Open Sans" panose="020B0606030504020204" pitchFamily="34" charset="0"/>
              </a:rPr>
              <a:t>5: A great place to live</a:t>
            </a:r>
            <a:endParaRPr lang="en-US" dirty="0"/>
          </a:p>
        </p:txBody>
      </p:sp>
      <p:sp>
        <p:nvSpPr>
          <p:cNvPr id="3" name="Content Placeholder 2">
            <a:extLst>
              <a:ext uri="{FF2B5EF4-FFF2-40B4-BE49-F238E27FC236}">
                <a16:creationId xmlns:a16="http://schemas.microsoft.com/office/drawing/2014/main" id="{2287785C-BCDF-A9B8-D154-EFFFD006CB79}"/>
              </a:ext>
            </a:extLst>
          </p:cNvPr>
          <p:cNvSpPr>
            <a:spLocks noGrp="1"/>
          </p:cNvSpPr>
          <p:nvPr>
            <p:ph idx="1"/>
          </p:nvPr>
        </p:nvSpPr>
        <p:spPr/>
        <p:txBody>
          <a:bodyPr/>
          <a:lstStyle/>
          <a:p>
            <a:pPr marL="0" indent="0">
              <a:buNone/>
            </a:pPr>
            <a:r>
              <a:rPr lang="en-CA" b="0" i="0" dirty="0">
                <a:solidFill>
                  <a:srgbClr val="333333"/>
                </a:solidFill>
                <a:effectLst/>
                <a:latin typeface="Open Sans" panose="020B0606030504020204" pitchFamily="34" charset="0"/>
              </a:rPr>
              <a:t>Consistently ranks in the top 10 greatest places to live according to the Human Development Index</a:t>
            </a:r>
            <a:endParaRPr lang="en-US" dirty="0"/>
          </a:p>
        </p:txBody>
      </p:sp>
    </p:spTree>
    <p:extLst>
      <p:ext uri="{BB962C8B-B14F-4D97-AF65-F5344CB8AC3E}">
        <p14:creationId xmlns:p14="http://schemas.microsoft.com/office/powerpoint/2010/main" val="7795025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1A86C-CBF2-70DF-01F7-5DC7172953FD}"/>
              </a:ext>
            </a:extLst>
          </p:cNvPr>
          <p:cNvSpPr>
            <a:spLocks noGrp="1"/>
          </p:cNvSpPr>
          <p:nvPr>
            <p:ph type="title"/>
          </p:nvPr>
        </p:nvSpPr>
        <p:spPr/>
        <p:txBody>
          <a:bodyPr/>
          <a:lstStyle/>
          <a:p>
            <a:r>
              <a:rPr lang="en-CA" b="1" i="0" dirty="0">
                <a:solidFill>
                  <a:srgbClr val="333333"/>
                </a:solidFill>
                <a:effectLst/>
                <a:latin typeface="Open Sans" panose="020B0606030504020204" pitchFamily="34" charset="0"/>
              </a:rPr>
              <a:t>What kind of economic environment attracts foreign investment?</a:t>
            </a:r>
            <a:endParaRPr lang="en-US" dirty="0"/>
          </a:p>
        </p:txBody>
      </p:sp>
      <p:sp>
        <p:nvSpPr>
          <p:cNvPr id="3" name="Content Placeholder 2">
            <a:extLst>
              <a:ext uri="{FF2B5EF4-FFF2-40B4-BE49-F238E27FC236}">
                <a16:creationId xmlns:a16="http://schemas.microsoft.com/office/drawing/2014/main" id="{78B4030F-4C4B-90B3-B0FB-5B056AFA60A2}"/>
              </a:ext>
            </a:extLst>
          </p:cNvPr>
          <p:cNvSpPr>
            <a:spLocks noGrp="1"/>
          </p:cNvSpPr>
          <p:nvPr>
            <p:ph idx="1"/>
          </p:nvPr>
        </p:nvSpPr>
        <p:spPr/>
        <p:txBody>
          <a:bodyPr/>
          <a:lstStyle/>
          <a:p>
            <a:r>
              <a:rPr lang="en-CA" b="0" i="0" dirty="0">
                <a:solidFill>
                  <a:srgbClr val="333333"/>
                </a:solidFill>
                <a:effectLst/>
                <a:latin typeface="Open Sans" panose="020B0606030504020204" pitchFamily="34" charset="0"/>
              </a:rPr>
              <a:t>Foreign companies want a strong, stable economy.</a:t>
            </a:r>
          </a:p>
          <a:p>
            <a:endParaRPr lang="en-CA" dirty="0">
              <a:solidFill>
                <a:srgbClr val="333333"/>
              </a:solidFill>
              <a:latin typeface="Open Sans" panose="020B0606030504020204" pitchFamily="34" charset="0"/>
            </a:endParaRPr>
          </a:p>
          <a:p>
            <a:r>
              <a:rPr lang="en-CA" b="0" i="0" dirty="0">
                <a:solidFill>
                  <a:srgbClr val="333333"/>
                </a:solidFill>
                <a:effectLst/>
                <a:latin typeface="Open Sans" panose="020B0606030504020204" pitchFamily="34" charset="0"/>
              </a:rPr>
              <a:t> They might look at </a:t>
            </a:r>
            <a:r>
              <a:rPr lang="en-CA" b="1" i="0" dirty="0">
                <a:solidFill>
                  <a:srgbClr val="333333"/>
                </a:solidFill>
                <a:effectLst/>
                <a:latin typeface="Open Sans" panose="020B0606030504020204" pitchFamily="34" charset="0"/>
              </a:rPr>
              <a:t>metrics </a:t>
            </a:r>
            <a:r>
              <a:rPr lang="en-CA" b="0" i="0" dirty="0">
                <a:solidFill>
                  <a:srgbClr val="333333"/>
                </a:solidFill>
                <a:effectLst/>
                <a:latin typeface="Open Sans" panose="020B0606030504020204" pitchFamily="34" charset="0"/>
              </a:rPr>
              <a:t>such as low interest rates, stable inflation, and low unemployment rates.</a:t>
            </a:r>
            <a:endParaRPr lang="en-US" dirty="0"/>
          </a:p>
        </p:txBody>
      </p:sp>
    </p:spTree>
    <p:extLst>
      <p:ext uri="{BB962C8B-B14F-4D97-AF65-F5344CB8AC3E}">
        <p14:creationId xmlns:p14="http://schemas.microsoft.com/office/powerpoint/2010/main" val="12936287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CF560-C8D8-2C83-7503-6FAE6C209C2F}"/>
              </a:ext>
            </a:extLst>
          </p:cNvPr>
          <p:cNvSpPr>
            <a:spLocks noGrp="1"/>
          </p:cNvSpPr>
          <p:nvPr>
            <p:ph type="title"/>
          </p:nvPr>
        </p:nvSpPr>
        <p:spPr/>
        <p:txBody>
          <a:bodyPr/>
          <a:lstStyle/>
          <a:p>
            <a:r>
              <a:rPr lang="en-CA" b="1" i="0" dirty="0">
                <a:solidFill>
                  <a:srgbClr val="333333"/>
                </a:solidFill>
                <a:effectLst/>
                <a:latin typeface="Open Sans" panose="020B0606030504020204" pitchFamily="34" charset="0"/>
              </a:rPr>
              <a:t>Why do countries want to increase GDP per capita?</a:t>
            </a:r>
            <a:endParaRPr lang="en-US" dirty="0"/>
          </a:p>
        </p:txBody>
      </p:sp>
      <p:sp>
        <p:nvSpPr>
          <p:cNvPr id="3" name="Content Placeholder 2">
            <a:extLst>
              <a:ext uri="{FF2B5EF4-FFF2-40B4-BE49-F238E27FC236}">
                <a16:creationId xmlns:a16="http://schemas.microsoft.com/office/drawing/2014/main" id="{44775D79-0B1E-E0BD-1997-AB21C44B76D8}"/>
              </a:ext>
            </a:extLst>
          </p:cNvPr>
          <p:cNvSpPr>
            <a:spLocks noGrp="1"/>
          </p:cNvSpPr>
          <p:nvPr>
            <p:ph idx="1"/>
          </p:nvPr>
        </p:nvSpPr>
        <p:spPr/>
        <p:txBody>
          <a:bodyPr/>
          <a:lstStyle/>
          <a:p>
            <a:pPr algn="l"/>
            <a:r>
              <a:rPr lang="en-CA" b="0" i="0" dirty="0">
                <a:solidFill>
                  <a:srgbClr val="333333"/>
                </a:solidFill>
                <a:effectLst/>
                <a:latin typeface="Open Sans" panose="020B0606030504020204" pitchFamily="34" charset="0"/>
              </a:rPr>
              <a:t>GDP per capita measures productivity, and countries want higher productivity. That will lead to an improved standard of living and quality of life because it results in more tax revenue for the government, who then uses it to improve the lives of citizens.</a:t>
            </a:r>
          </a:p>
          <a:p>
            <a:pPr algn="l"/>
            <a:r>
              <a:rPr lang="en-CA" b="0" i="0" dirty="0">
                <a:solidFill>
                  <a:srgbClr val="333333"/>
                </a:solidFill>
                <a:effectLst/>
                <a:latin typeface="Open Sans" panose="020B0606030504020204" pitchFamily="34" charset="0"/>
              </a:rPr>
              <a:t> </a:t>
            </a:r>
          </a:p>
          <a:p>
            <a:endParaRPr lang="en-US" dirty="0"/>
          </a:p>
        </p:txBody>
      </p:sp>
    </p:spTree>
    <p:extLst>
      <p:ext uri="{BB962C8B-B14F-4D97-AF65-F5344CB8AC3E}">
        <p14:creationId xmlns:p14="http://schemas.microsoft.com/office/powerpoint/2010/main" val="21540496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D30CBA-3F55-2D98-70A8-3CFC893F2F58}"/>
              </a:ext>
            </a:extLst>
          </p:cNvPr>
          <p:cNvSpPr>
            <a:spLocks noGrp="1"/>
          </p:cNvSpPr>
          <p:nvPr>
            <p:ph type="title"/>
          </p:nvPr>
        </p:nvSpPr>
        <p:spPr/>
        <p:txBody>
          <a:bodyPr/>
          <a:lstStyle/>
          <a:p>
            <a:r>
              <a:rPr lang="en-CA" b="1" i="0" dirty="0">
                <a:solidFill>
                  <a:srgbClr val="333333"/>
                </a:solidFill>
                <a:effectLst/>
                <a:latin typeface="Open Sans" panose="020B0606030504020204" pitchFamily="34" charset="0"/>
              </a:rPr>
              <a:t> How can countries improve productivity?</a:t>
            </a:r>
            <a:endParaRPr lang="en-US" dirty="0"/>
          </a:p>
        </p:txBody>
      </p:sp>
      <p:sp>
        <p:nvSpPr>
          <p:cNvPr id="3" name="Content Placeholder 2">
            <a:extLst>
              <a:ext uri="{FF2B5EF4-FFF2-40B4-BE49-F238E27FC236}">
                <a16:creationId xmlns:a16="http://schemas.microsoft.com/office/drawing/2014/main" id="{C43FD0B7-C697-B190-5BD0-D9E13EFFE084}"/>
              </a:ext>
            </a:extLst>
          </p:cNvPr>
          <p:cNvSpPr>
            <a:spLocks noGrp="1"/>
          </p:cNvSpPr>
          <p:nvPr>
            <p:ph idx="1"/>
          </p:nvPr>
        </p:nvSpPr>
        <p:spPr/>
        <p:txBody>
          <a:bodyPr/>
          <a:lstStyle/>
          <a:p>
            <a:pPr algn="l"/>
            <a:r>
              <a:rPr lang="en-CA" b="0" i="0" dirty="0">
                <a:solidFill>
                  <a:srgbClr val="333333"/>
                </a:solidFill>
                <a:effectLst/>
                <a:latin typeface="Open Sans" panose="020B0606030504020204" pitchFamily="34" charset="0"/>
              </a:rPr>
              <a:t>1.      Increase investment in machinery and equipment</a:t>
            </a:r>
          </a:p>
          <a:p>
            <a:pPr algn="l"/>
            <a:r>
              <a:rPr lang="en-CA" b="0" i="0" dirty="0">
                <a:solidFill>
                  <a:srgbClr val="333333"/>
                </a:solidFill>
                <a:effectLst/>
                <a:latin typeface="Open Sans" panose="020B0606030504020204" pitchFamily="34" charset="0"/>
              </a:rPr>
              <a:t>2.      Spending more on innovation, science, and technology</a:t>
            </a:r>
          </a:p>
          <a:p>
            <a:pPr algn="l"/>
            <a:r>
              <a:rPr lang="en-CA" b="0" i="0" dirty="0">
                <a:solidFill>
                  <a:srgbClr val="333333"/>
                </a:solidFill>
                <a:effectLst/>
                <a:latin typeface="Open Sans" panose="020B0606030504020204" pitchFamily="34" charset="0"/>
              </a:rPr>
              <a:t>3.      Outsource production of simple things to lower-cost countries</a:t>
            </a:r>
          </a:p>
          <a:p>
            <a:endParaRPr lang="en-US" dirty="0"/>
          </a:p>
        </p:txBody>
      </p:sp>
    </p:spTree>
    <p:extLst>
      <p:ext uri="{BB962C8B-B14F-4D97-AF65-F5344CB8AC3E}">
        <p14:creationId xmlns:p14="http://schemas.microsoft.com/office/powerpoint/2010/main" val="12564618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288</Words>
  <Application>Microsoft Office PowerPoint</Application>
  <PresentationFormat>Widescreen</PresentationFormat>
  <Paragraphs>28</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Open Sans</vt:lpstr>
      <vt:lpstr>Office Theme</vt:lpstr>
      <vt:lpstr> What are five ways for Canada to attract foreign investment?</vt:lpstr>
      <vt:lpstr>1.A supportive business environment</vt:lpstr>
      <vt:lpstr>2: Canada serves as a gateway to do business with the rest of the world</vt:lpstr>
      <vt:lpstr>3: Infrastructure advantage</vt:lpstr>
      <vt:lpstr>4: Outstanding employees</vt:lpstr>
      <vt:lpstr>5: A great place to live</vt:lpstr>
      <vt:lpstr>What kind of economic environment attracts foreign investment?</vt:lpstr>
      <vt:lpstr>Why do countries want to increase GDP per capita?</vt:lpstr>
      <vt:lpstr> How can countries improve productivity?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What are five ways for Canada to attract foreign investment?</dc:title>
  <dc:creator>Shaheer Akram</dc:creator>
  <cp:lastModifiedBy>Shaheer Akram</cp:lastModifiedBy>
  <cp:revision>1</cp:revision>
  <dcterms:created xsi:type="dcterms:W3CDTF">2024-01-15T00:11:27Z</dcterms:created>
  <dcterms:modified xsi:type="dcterms:W3CDTF">2024-01-15T00:13:07Z</dcterms:modified>
</cp:coreProperties>
</file>