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9144000"/>
  <p:notesSz cx="6858000" cy="9144000"/>
  <p:embeddedFontLst>
    <p:embeddedFont>
      <p:font typeface="Rasa"/>
      <p:bold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24" Type="http://schemas.openxmlformats.org/officeDocument/2006/relationships/font" Target="fonts/Rasa-boldItalic.fntdata"/><Relationship Id="rId12" Type="http://schemas.openxmlformats.org/officeDocument/2006/relationships/slide" Target="slides/slide8.xml"/><Relationship Id="rId23" Type="http://schemas.openxmlformats.org/officeDocument/2006/relationships/font" Target="fonts/Rasa-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1" name="Google Shape;9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1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1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5" name="Shape 15"/>
        <p:cNvGrpSpPr/>
        <p:nvPr/>
      </p:nvGrpSpPr>
      <p:grpSpPr>
        <a:xfrm>
          <a:off x="0" y="0"/>
          <a:ext cx="0" cy="0"/>
          <a:chOff x="0" y="0"/>
          <a:chExt cx="0" cy="0"/>
        </a:xfrm>
      </p:grpSpPr>
      <p:sp>
        <p:nvSpPr>
          <p:cNvPr id="16" name="Google Shape;16;p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0" name="Shape 70"/>
        <p:cNvGrpSpPr/>
        <p:nvPr/>
      </p:nvGrpSpPr>
      <p:grpSpPr>
        <a:xfrm>
          <a:off x="0" y="0"/>
          <a:ext cx="0" cy="0"/>
          <a:chOff x="0" y="0"/>
          <a:chExt cx="0" cy="0"/>
        </a:xfrm>
      </p:grpSpPr>
      <p:sp>
        <p:nvSpPr>
          <p:cNvPr id="71" name="Google Shape;71;p1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1"/>
          <p:cNvSpPr/>
          <p:nvPr>
            <p:ph idx="2" type="pic"/>
          </p:nvPr>
        </p:nvSpPr>
        <p:spPr>
          <a:xfrm>
            <a:off x="3887391" y="987426"/>
            <a:ext cx="4629150" cy="4873625"/>
          </a:xfrm>
          <a:prstGeom prst="rect">
            <a:avLst/>
          </a:prstGeom>
          <a:noFill/>
          <a:ln>
            <a:noFill/>
          </a:ln>
        </p:spPr>
      </p:sp>
      <p:sp>
        <p:nvSpPr>
          <p:cNvPr id="73" name="Google Shape;73;p11"/>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4" name="Google Shape;74;p1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7" name="Shape 77"/>
        <p:cNvGrpSpPr/>
        <p:nvPr/>
      </p:nvGrpSpPr>
      <p:grpSpPr>
        <a:xfrm>
          <a:off x="0" y="0"/>
          <a:ext cx="0" cy="0"/>
          <a:chOff x="0" y="0"/>
          <a:chExt cx="0" cy="0"/>
        </a:xfrm>
      </p:grpSpPr>
      <p:sp>
        <p:nvSpPr>
          <p:cNvPr id="78" name="Google Shape;78;p1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2"/>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3" name="Shape 83"/>
        <p:cNvGrpSpPr/>
        <p:nvPr/>
      </p:nvGrpSpPr>
      <p:grpSpPr>
        <a:xfrm>
          <a:off x="0" y="0"/>
          <a:ext cx="0" cy="0"/>
          <a:chOff x="0" y="0"/>
          <a:chExt cx="0" cy="0"/>
        </a:xfrm>
      </p:grpSpPr>
      <p:sp>
        <p:nvSpPr>
          <p:cNvPr id="84" name="Google Shape;84;p13"/>
          <p:cNvSpPr txBox="1"/>
          <p:nvPr>
            <p:ph type="title"/>
          </p:nvPr>
        </p:nvSpPr>
        <p:spPr>
          <a:xfrm rot="5400000">
            <a:off x="4623594" y="2285207"/>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3"/>
          <p:cNvSpPr txBox="1"/>
          <p:nvPr>
            <p:ph idx="1" type="body"/>
          </p:nvPr>
        </p:nvSpPr>
        <p:spPr>
          <a:xfrm rot="5400000">
            <a:off x="623094"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6" name="Google Shape;86;p1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6" name="Shape 26"/>
        <p:cNvGrpSpPr/>
        <p:nvPr/>
      </p:nvGrpSpPr>
      <p:grpSpPr>
        <a:xfrm>
          <a:off x="0" y="0"/>
          <a:ext cx="0" cy="0"/>
          <a:chOff x="0" y="0"/>
          <a:chExt cx="0" cy="0"/>
        </a:xfrm>
      </p:grpSpPr>
      <p:sp>
        <p:nvSpPr>
          <p:cNvPr id="27" name="Google Shape;27;p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4"/>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4"/>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3" name="Shape 33"/>
        <p:cNvGrpSpPr/>
        <p:nvPr/>
      </p:nvGrpSpPr>
      <p:grpSpPr>
        <a:xfrm>
          <a:off x="0" y="0"/>
          <a:ext cx="0" cy="0"/>
          <a:chOff x="0" y="0"/>
          <a:chExt cx="0" cy="0"/>
        </a:xfrm>
      </p:grpSpPr>
      <p:sp>
        <p:nvSpPr>
          <p:cNvPr id="34" name="Google Shape;34;p5"/>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6" name="Google Shape;36;p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9" name="Shape 39"/>
        <p:cNvGrpSpPr/>
        <p:nvPr/>
      </p:nvGrpSpPr>
      <p:grpSpPr>
        <a:xfrm>
          <a:off x="0" y="0"/>
          <a:ext cx="0" cy="0"/>
          <a:chOff x="0" y="0"/>
          <a:chExt cx="0" cy="0"/>
        </a:xfrm>
      </p:grpSpPr>
      <p:sp>
        <p:nvSpPr>
          <p:cNvPr id="40" name="Google Shape;40;p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2" name="Google Shape;42;p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7"/>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7"/>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7"/>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7"/>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8"/>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10"/>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0"/>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6" name="Google Shape;66;p10"/>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1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pic>
        <p:nvPicPr>
          <p:cNvPr id="93" name="Google Shape;93;p14"/>
          <p:cNvPicPr preferRelativeResize="0"/>
          <p:nvPr/>
        </p:nvPicPr>
        <p:blipFill rotWithShape="1">
          <a:blip r:embed="rId3">
            <a:alphaModFix/>
          </a:blip>
          <a:srcRect b="0" l="0" r="0" t="0"/>
          <a:stretch/>
        </p:blipFill>
        <p:spPr>
          <a:xfrm>
            <a:off x="-1412410" y="-745156"/>
            <a:ext cx="15206312" cy="7603156"/>
          </a:xfrm>
          <a:prstGeom prst="rect">
            <a:avLst/>
          </a:prstGeom>
          <a:noFill/>
          <a:ln>
            <a:noFill/>
          </a:ln>
        </p:spPr>
      </p:pic>
      <p:sp>
        <p:nvSpPr>
          <p:cNvPr id="94" name="Google Shape;94;p14"/>
          <p:cNvSpPr txBox="1"/>
          <p:nvPr>
            <p:ph type="title"/>
          </p:nvPr>
        </p:nvSpPr>
        <p:spPr>
          <a:xfrm>
            <a:off x="983128" y="1652071"/>
            <a:ext cx="78867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C73752"/>
              </a:buClr>
              <a:buSzPct val="100000"/>
              <a:buFont typeface="Calibri"/>
              <a:buNone/>
            </a:pPr>
            <a:r>
              <a:rPr b="1" lang="en-US" sz="6700">
                <a:solidFill>
                  <a:srgbClr val="C73752"/>
                </a:solidFill>
                <a:latin typeface="Calibri"/>
                <a:ea typeface="Calibri"/>
                <a:cs typeface="Calibri"/>
                <a:sym typeface="Calibri"/>
              </a:rPr>
              <a:t>22</a:t>
            </a:r>
            <a:br>
              <a:rPr lang="en-US"/>
            </a:br>
            <a:r>
              <a:rPr b="1" lang="en-US" sz="6700">
                <a:solidFill>
                  <a:schemeClr val="lt1"/>
                </a:solidFill>
                <a:latin typeface="Calibri"/>
                <a:ea typeface="Calibri"/>
                <a:cs typeface="Calibri"/>
                <a:sym typeface="Calibri"/>
              </a:rPr>
              <a:t>International Economic</a:t>
            </a:r>
            <a:br>
              <a:rPr b="1" lang="en-US" sz="6700">
                <a:solidFill>
                  <a:schemeClr val="lt1"/>
                </a:solidFill>
                <a:latin typeface="Calibri"/>
                <a:ea typeface="Calibri"/>
                <a:cs typeface="Calibri"/>
                <a:sym typeface="Calibri"/>
              </a:rPr>
            </a:br>
            <a:r>
              <a:rPr b="1" lang="en-US" sz="6700">
                <a:solidFill>
                  <a:schemeClr val="lt1"/>
                </a:solidFill>
                <a:latin typeface="Calibri"/>
                <a:ea typeface="Calibri"/>
                <a:cs typeface="Calibri"/>
                <a:sym typeface="Calibri"/>
              </a:rPr>
              <a:t>Issues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3"/>
          <p:cNvSpPr txBox="1"/>
          <p:nvPr>
            <p:ph idx="1" type="body"/>
          </p:nvPr>
        </p:nvSpPr>
        <p:spPr>
          <a:xfrm>
            <a:off x="628650" y="1315453"/>
            <a:ext cx="7448549" cy="4884105"/>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000"/>
              <a:buChar char="•"/>
            </a:pPr>
            <a:r>
              <a:rPr b="1" lang="en-US" sz="2000">
                <a:latin typeface="Rasa"/>
                <a:ea typeface="Rasa"/>
                <a:cs typeface="Rasa"/>
                <a:sym typeface="Rasa"/>
              </a:rPr>
              <a:t>High-income economy (or industrially advanced country): </a:t>
            </a:r>
            <a:r>
              <a:rPr lang="en-US" sz="2000">
                <a:latin typeface="Arial"/>
                <a:ea typeface="Arial"/>
                <a:cs typeface="Arial"/>
                <a:sym typeface="Arial"/>
              </a:rPr>
              <a:t> A country with high enough GNI per capita (set at US$12 056 in 2019) to provide the majority of its citizens with prosperity. </a:t>
            </a:r>
            <a:r>
              <a:rPr lang="en-US" sz="2000">
                <a:solidFill>
                  <a:srgbClr val="1A1A1A"/>
                </a:solidFill>
                <a:latin typeface="Arial"/>
                <a:ea typeface="Arial"/>
                <a:cs typeface="Arial"/>
                <a:sym typeface="Arial"/>
              </a:rPr>
              <a:t>This category includes Canada, the United States, most European countries, Israel, and Japan.</a:t>
            </a:r>
            <a:r>
              <a:rPr lang="en-US" sz="2000">
                <a:latin typeface="Arial"/>
                <a:ea typeface="Arial"/>
                <a:cs typeface="Arial"/>
                <a:sym typeface="Arial"/>
              </a:rPr>
              <a:t> </a:t>
            </a:r>
            <a:endParaRPr/>
          </a:p>
          <a:p>
            <a:pPr indent="-228600" lvl="0" marL="228600" rtl="0" algn="l">
              <a:lnSpc>
                <a:spcPct val="90000"/>
              </a:lnSpc>
              <a:spcBef>
                <a:spcPts val="1000"/>
              </a:spcBef>
              <a:spcAft>
                <a:spcPts val="0"/>
              </a:spcAft>
              <a:buClr>
                <a:schemeClr val="dk1"/>
              </a:buClr>
              <a:buSzPts val="2000"/>
              <a:buChar char="•"/>
            </a:pPr>
            <a:r>
              <a:rPr b="1" lang="en-US" sz="2000">
                <a:latin typeface="Rasa"/>
                <a:ea typeface="Rasa"/>
                <a:cs typeface="Rasa"/>
                <a:sym typeface="Rasa"/>
              </a:rPr>
              <a:t>Upper middle-income economy: </a:t>
            </a:r>
            <a:r>
              <a:rPr lang="en-US" sz="2000">
                <a:latin typeface="Arial"/>
                <a:ea typeface="Arial"/>
                <a:cs typeface="Arial"/>
                <a:sym typeface="Arial"/>
              </a:rPr>
              <a:t>A country in which a minority of the population lives in poverty, with incomes at GNI per capita from $3 896 to $12 055 (in 2019). </a:t>
            </a:r>
            <a:r>
              <a:rPr lang="en-US" sz="2000">
                <a:solidFill>
                  <a:srgbClr val="1A1A1A"/>
                </a:solidFill>
                <a:latin typeface="Arial"/>
                <a:ea typeface="Arial"/>
                <a:cs typeface="Arial"/>
                <a:sym typeface="Arial"/>
              </a:rPr>
              <a:t>This category includes Brazil, China, Colombia, Cuba, and Mexico.</a:t>
            </a:r>
            <a:endParaRPr/>
          </a:p>
          <a:p>
            <a:pPr indent="-228600" lvl="0" marL="228600" rtl="0" algn="l">
              <a:lnSpc>
                <a:spcPct val="90000"/>
              </a:lnSpc>
              <a:spcBef>
                <a:spcPts val="1000"/>
              </a:spcBef>
              <a:spcAft>
                <a:spcPts val="0"/>
              </a:spcAft>
              <a:buClr>
                <a:srgbClr val="1A1A1A"/>
              </a:buClr>
              <a:buSzPts val="2000"/>
              <a:buChar char="•"/>
            </a:pPr>
            <a:r>
              <a:rPr b="1" lang="en-US" sz="2000">
                <a:solidFill>
                  <a:srgbClr val="1A1A1A"/>
                </a:solidFill>
                <a:latin typeface="Arial"/>
                <a:ea typeface="Arial"/>
                <a:cs typeface="Arial"/>
                <a:sym typeface="Arial"/>
              </a:rPr>
              <a:t>Lower middle-income economies</a:t>
            </a:r>
            <a:r>
              <a:rPr lang="en-US" sz="2000">
                <a:solidFill>
                  <a:srgbClr val="1A1A1A"/>
                </a:solidFill>
                <a:latin typeface="Arial"/>
                <a:ea typeface="Arial"/>
                <a:cs typeface="Arial"/>
                <a:sym typeface="Arial"/>
              </a:rPr>
              <a:t> are those with a GNI per capita in the range of US$996 to $3 895 (about CDN$1 300 to $5 200). This category includes El Salvador, Honduras, Cameroon, Egypt, India, and Vietnam.</a:t>
            </a:r>
            <a:endParaRPr/>
          </a:p>
          <a:p>
            <a:pPr indent="-228600" lvl="0" marL="228600" rtl="0" algn="l">
              <a:lnSpc>
                <a:spcPct val="90000"/>
              </a:lnSpc>
              <a:spcBef>
                <a:spcPts val="1000"/>
              </a:spcBef>
              <a:spcAft>
                <a:spcPts val="0"/>
              </a:spcAft>
              <a:buClr>
                <a:schemeClr val="dk1"/>
              </a:buClr>
              <a:buSzPts val="2000"/>
              <a:buChar char="•"/>
            </a:pPr>
            <a:r>
              <a:rPr b="1" lang="en-US" sz="2000">
                <a:latin typeface="Rasa"/>
                <a:ea typeface="Rasa"/>
                <a:cs typeface="Rasa"/>
                <a:sym typeface="Rasa"/>
              </a:rPr>
              <a:t>Low-income economy (or less-developed country): </a:t>
            </a:r>
            <a:r>
              <a:rPr lang="en-US" sz="2000">
                <a:latin typeface="Arial"/>
                <a:ea typeface="Arial"/>
                <a:cs typeface="Arial"/>
                <a:sym typeface="Arial"/>
              </a:rPr>
              <a:t> A country in which a majority of citizens live in poverty, with incomes at or below about GNI per capita of US$995 (in 2019). </a:t>
            </a:r>
            <a:r>
              <a:rPr lang="en-US" sz="2000">
                <a:solidFill>
                  <a:srgbClr val="1A1A1A"/>
                </a:solidFill>
                <a:latin typeface="Arial"/>
                <a:ea typeface="Arial"/>
                <a:cs typeface="Arial"/>
                <a:sym typeface="Arial"/>
              </a:rPr>
              <a:t>This category includes Afghanistan, Haiti, Syria, Somalia, and Zimbabwe.</a:t>
            </a:r>
            <a:endParaRPr sz="2000">
              <a:latin typeface="Arial"/>
              <a:ea typeface="Arial"/>
              <a:cs typeface="Arial"/>
              <a:sym typeface="Arial"/>
            </a:endParaRPr>
          </a:p>
          <a:p>
            <a:pPr indent="-101600" lvl="0" marL="228600" rtl="0" algn="l">
              <a:lnSpc>
                <a:spcPct val="90000"/>
              </a:lnSpc>
              <a:spcBef>
                <a:spcPts val="1000"/>
              </a:spcBef>
              <a:spcAft>
                <a:spcPts val="0"/>
              </a:spcAft>
              <a:buClr>
                <a:schemeClr val="dk1"/>
              </a:buClr>
              <a:buSzPts val="2000"/>
              <a:buNone/>
            </a:pPr>
            <a:r>
              <a:t/>
            </a:r>
            <a:endParaRPr sz="2000">
              <a:latin typeface="Arial"/>
              <a:ea typeface="Arial"/>
              <a:cs typeface="Arial"/>
              <a:sym typeface="Arial"/>
            </a:endParaRPr>
          </a:p>
        </p:txBody>
      </p:sp>
      <p:pic>
        <p:nvPicPr>
          <p:cNvPr id="158" name="Google Shape;158;p23"/>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59" name="Google Shape;159;p23"/>
          <p:cNvSpPr txBox="1"/>
          <p:nvPr/>
        </p:nvSpPr>
        <p:spPr>
          <a:xfrm>
            <a:off x="628650" y="219815"/>
            <a:ext cx="7886700"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Economy Classifications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4"/>
          <p:cNvSpPr txBox="1"/>
          <p:nvPr>
            <p:ph idx="1" type="body"/>
          </p:nvPr>
        </p:nvSpPr>
        <p:spPr>
          <a:xfrm>
            <a:off x="628650" y="1315453"/>
            <a:ext cx="7448549" cy="4884105"/>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Char char="•"/>
            </a:pPr>
            <a:r>
              <a:rPr b="1" lang="en-US" sz="2000">
                <a:latin typeface="Rasa"/>
                <a:ea typeface="Rasa"/>
                <a:cs typeface="Rasa"/>
                <a:sym typeface="Rasa"/>
              </a:rPr>
              <a:t>Economic development: </a:t>
            </a:r>
            <a:r>
              <a:rPr lang="en-US" sz="2000">
                <a:latin typeface="Arial"/>
                <a:ea typeface="Arial"/>
                <a:cs typeface="Arial"/>
                <a:sym typeface="Arial"/>
              </a:rPr>
              <a:t> A rise in a country’s standard of living as measured by a rise in per capita GDP.</a:t>
            </a:r>
            <a:endParaRPr/>
          </a:p>
          <a:p>
            <a:pPr indent="-457200" lvl="0" marL="457200" rtl="0" algn="l">
              <a:lnSpc>
                <a:spcPct val="90000"/>
              </a:lnSpc>
              <a:spcBef>
                <a:spcPts val="1000"/>
              </a:spcBef>
              <a:spcAft>
                <a:spcPts val="0"/>
              </a:spcAft>
              <a:buClr>
                <a:schemeClr val="dk1"/>
              </a:buClr>
              <a:buSzPts val="2000"/>
              <a:buFont typeface="Calibri"/>
              <a:buAutoNum type="alphaLcParenR"/>
            </a:pPr>
            <a:r>
              <a:rPr b="1" lang="en-US" sz="2000">
                <a:latin typeface="Rasa"/>
                <a:ea typeface="Rasa"/>
                <a:cs typeface="Rasa"/>
                <a:sym typeface="Rasa"/>
              </a:rPr>
              <a:t>Lack of Economic Freedom and Stability: </a:t>
            </a:r>
            <a:r>
              <a:rPr lang="en-US" sz="2000">
                <a:solidFill>
                  <a:srgbClr val="1A1A1A"/>
                </a:solidFill>
                <a:latin typeface="Arial"/>
                <a:ea typeface="Arial"/>
                <a:cs typeface="Arial"/>
                <a:sym typeface="Arial"/>
              </a:rPr>
              <a:t>Many low-income countries have politicoeconomic systems in place that limit economic freedom and the individual pursuit of self-interest.</a:t>
            </a:r>
            <a:endParaRPr/>
          </a:p>
          <a:p>
            <a:pPr indent="-457200" lvl="0" marL="457200" rtl="0" algn="l">
              <a:lnSpc>
                <a:spcPct val="90000"/>
              </a:lnSpc>
              <a:spcBef>
                <a:spcPts val="1000"/>
              </a:spcBef>
              <a:spcAft>
                <a:spcPts val="0"/>
              </a:spcAft>
              <a:buClr>
                <a:schemeClr val="dk1"/>
              </a:buClr>
              <a:buSzPts val="2000"/>
              <a:buFont typeface="Calibri"/>
              <a:buAutoNum type="alphaLcParenR"/>
            </a:pPr>
            <a:r>
              <a:rPr b="1" lang="en-US" sz="2000">
                <a:latin typeface="Rasa"/>
                <a:ea typeface="Rasa"/>
                <a:cs typeface="Rasa"/>
                <a:sym typeface="Rasa"/>
              </a:rPr>
              <a:t>Malnutrition: </a:t>
            </a:r>
            <a:r>
              <a:rPr lang="en-US" sz="2000">
                <a:solidFill>
                  <a:srgbClr val="1A1A1A"/>
                </a:solidFill>
                <a:latin typeface="Arial"/>
                <a:ea typeface="Arial"/>
                <a:cs typeface="Arial"/>
                <a:sym typeface="Arial"/>
              </a:rPr>
              <a:t>Countries with a low GNI per capita usually have insufficient food supplies to distribute, resulting in a malnourished population. Other goods and services that contribute to improved health standards are also in short supply.</a:t>
            </a:r>
            <a:endParaRPr/>
          </a:p>
          <a:p>
            <a:pPr indent="-457200" lvl="0" marL="457200" rtl="0" algn="l">
              <a:lnSpc>
                <a:spcPct val="90000"/>
              </a:lnSpc>
              <a:spcBef>
                <a:spcPts val="1000"/>
              </a:spcBef>
              <a:spcAft>
                <a:spcPts val="0"/>
              </a:spcAft>
              <a:buClr>
                <a:schemeClr val="dk1"/>
              </a:buClr>
              <a:buSzPts val="2000"/>
              <a:buFont typeface="Calibri"/>
              <a:buAutoNum type="alphaLcParenR"/>
            </a:pPr>
            <a:r>
              <a:rPr b="1" lang="en-US" sz="2000">
                <a:latin typeface="Rasa"/>
                <a:ea typeface="Rasa"/>
                <a:cs typeface="Rasa"/>
                <a:sym typeface="Rasa"/>
              </a:rPr>
              <a:t>Low Capital Investment: </a:t>
            </a:r>
            <a:r>
              <a:rPr lang="en-US" sz="2000">
                <a:latin typeface="Arial"/>
                <a:ea typeface="Arial"/>
                <a:cs typeface="Arial"/>
                <a:sym typeface="Arial"/>
              </a:rPr>
              <a:t> </a:t>
            </a:r>
            <a:r>
              <a:rPr lang="en-US" sz="2000">
                <a:solidFill>
                  <a:srgbClr val="1A1A1A"/>
                </a:solidFill>
                <a:latin typeface="Arial"/>
                <a:ea typeface="Arial"/>
                <a:cs typeface="Arial"/>
                <a:sym typeface="Arial"/>
              </a:rPr>
              <a:t>Because individuals, households, and firms must use most of their income to purchase essential goods and services, only a minor portion of income can be saved.</a:t>
            </a:r>
            <a:endParaRPr sz="2000">
              <a:latin typeface="Arial"/>
              <a:ea typeface="Arial"/>
              <a:cs typeface="Arial"/>
              <a:sym typeface="Arial"/>
            </a:endParaRPr>
          </a:p>
        </p:txBody>
      </p:sp>
      <p:pic>
        <p:nvPicPr>
          <p:cNvPr id="165" name="Google Shape;165;p24"/>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66" name="Google Shape;166;p24"/>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Barriers to Economic Development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5"/>
          <p:cNvSpPr txBox="1"/>
          <p:nvPr>
            <p:ph idx="1" type="body"/>
          </p:nvPr>
        </p:nvSpPr>
        <p:spPr>
          <a:xfrm>
            <a:off x="628650" y="1315453"/>
            <a:ext cx="7448549" cy="4884105"/>
          </a:xfrm>
          <a:prstGeom prst="rect">
            <a:avLst/>
          </a:prstGeom>
          <a:noFill/>
          <a:ln>
            <a:noFill/>
          </a:ln>
        </p:spPr>
        <p:txBody>
          <a:bodyPr anchorCtr="0" anchor="t" bIns="45700" lIns="91425" spcFirstLastPara="1" rIns="91425" wrap="square" tIns="45700">
            <a:normAutofit lnSpcReduction="10000"/>
          </a:bodyPr>
          <a:lstStyle/>
          <a:p>
            <a:pPr indent="-457200" lvl="0" marL="457200" rtl="0" algn="l">
              <a:lnSpc>
                <a:spcPct val="90000"/>
              </a:lnSpc>
              <a:spcBef>
                <a:spcPts val="0"/>
              </a:spcBef>
              <a:spcAft>
                <a:spcPts val="0"/>
              </a:spcAft>
              <a:buClr>
                <a:schemeClr val="dk1"/>
              </a:buClr>
              <a:buSzPts val="2000"/>
              <a:buFont typeface="Calibri"/>
              <a:buAutoNum type="alphaLcParenR" startAt="4"/>
            </a:pPr>
            <a:r>
              <a:rPr b="1" lang="en-US" sz="2000">
                <a:latin typeface="Rasa"/>
                <a:ea typeface="Rasa"/>
                <a:cs typeface="Rasa"/>
                <a:sym typeface="Rasa"/>
              </a:rPr>
              <a:t>Political Instability: </a:t>
            </a:r>
            <a:r>
              <a:rPr lang="en-US" sz="2000">
                <a:solidFill>
                  <a:srgbClr val="1A1A1A"/>
                </a:solidFill>
                <a:latin typeface="Arial"/>
                <a:ea typeface="Arial"/>
                <a:cs typeface="Arial"/>
                <a:sym typeface="Arial"/>
              </a:rPr>
              <a:t>Political and economic stability is a prerequisite for lasting development and discourages the flight of investment funds and profits out of a less-developed economy to safer markets. Political stability permits long-term planning and promotes capital investment by multinational companies.</a:t>
            </a:r>
            <a:endParaRPr/>
          </a:p>
          <a:p>
            <a:pPr indent="-457200" lvl="0" marL="457200" rtl="0" algn="l">
              <a:lnSpc>
                <a:spcPct val="90000"/>
              </a:lnSpc>
              <a:spcBef>
                <a:spcPts val="1000"/>
              </a:spcBef>
              <a:spcAft>
                <a:spcPts val="0"/>
              </a:spcAft>
              <a:buClr>
                <a:schemeClr val="dk1"/>
              </a:buClr>
              <a:buSzPts val="2000"/>
              <a:buFont typeface="Calibri"/>
              <a:buAutoNum type="alphaLcParenR" startAt="4"/>
            </a:pPr>
            <a:r>
              <a:rPr b="1" lang="en-US" sz="2000">
                <a:latin typeface="Rasa"/>
                <a:ea typeface="Rasa"/>
                <a:cs typeface="Rasa"/>
                <a:sym typeface="Rasa"/>
              </a:rPr>
              <a:t>Natural Resource-Intensive Production: </a:t>
            </a:r>
            <a:r>
              <a:rPr lang="en-US" sz="2000">
                <a:solidFill>
                  <a:srgbClr val="1A1A1A"/>
                </a:solidFill>
                <a:latin typeface="Arial"/>
                <a:ea typeface="Arial"/>
                <a:cs typeface="Arial"/>
                <a:sym typeface="Arial"/>
              </a:rPr>
              <a:t>For many of the world’s less-developed countries, economic enterprise is limited largely to primary industrial activity. Their economic revenue is based on the exportation of limited natural resources, such as bauxite, latex rubber, coffee, bananas, cocoa, and sugar cane.</a:t>
            </a:r>
            <a:endParaRPr/>
          </a:p>
          <a:p>
            <a:pPr indent="-457200" lvl="0" marL="457200" rtl="0" algn="l">
              <a:lnSpc>
                <a:spcPct val="90000"/>
              </a:lnSpc>
              <a:spcBef>
                <a:spcPts val="1000"/>
              </a:spcBef>
              <a:spcAft>
                <a:spcPts val="0"/>
              </a:spcAft>
              <a:buClr>
                <a:schemeClr val="dk1"/>
              </a:buClr>
              <a:buSzPts val="2000"/>
              <a:buFont typeface="Calibri"/>
              <a:buAutoNum type="alphaLcParenR" startAt="4"/>
            </a:pPr>
            <a:r>
              <a:rPr b="1" lang="en-US" sz="2000">
                <a:latin typeface="Rasa"/>
                <a:ea typeface="Rasa"/>
                <a:cs typeface="Rasa"/>
                <a:sym typeface="Rasa"/>
              </a:rPr>
              <a:t>Debt Burden: </a:t>
            </a:r>
            <a:r>
              <a:rPr lang="en-US" sz="2000">
                <a:latin typeface="Arial"/>
                <a:ea typeface="Arial"/>
                <a:cs typeface="Arial"/>
                <a:sym typeface="Arial"/>
              </a:rPr>
              <a:t> </a:t>
            </a:r>
            <a:r>
              <a:rPr lang="en-US" sz="2000">
                <a:solidFill>
                  <a:srgbClr val="1A1A1A"/>
                </a:solidFill>
                <a:latin typeface="Arial"/>
                <a:ea typeface="Arial"/>
                <a:cs typeface="Arial"/>
                <a:sym typeface="Arial"/>
              </a:rPr>
              <a:t>Many less-developed countries have borrowed money from foreign banks, governments, and international institutions, such as the World Bank and the IMF. Money was borrowed to finance infrastructure projects (to build roads, schools, and water works), to feed hungry citizens, to prevent the collapse of the domestic currency and banking system, and to pay for imports.</a:t>
            </a:r>
            <a:endParaRPr sz="2000">
              <a:latin typeface="Arial"/>
              <a:ea typeface="Arial"/>
              <a:cs typeface="Arial"/>
              <a:sym typeface="Arial"/>
            </a:endParaRPr>
          </a:p>
        </p:txBody>
      </p:sp>
      <p:pic>
        <p:nvPicPr>
          <p:cNvPr id="172" name="Google Shape;172;p25"/>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73" name="Google Shape;173;p25"/>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Barriers to Economic Development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6"/>
          <p:cNvSpPr txBox="1"/>
          <p:nvPr>
            <p:ph idx="1" type="body"/>
          </p:nvPr>
        </p:nvSpPr>
        <p:spPr>
          <a:xfrm>
            <a:off x="628650" y="1315453"/>
            <a:ext cx="7448549" cy="4884105"/>
          </a:xfrm>
          <a:prstGeom prst="rect">
            <a:avLst/>
          </a:prstGeom>
          <a:noFill/>
          <a:ln>
            <a:noFill/>
          </a:ln>
        </p:spPr>
        <p:txBody>
          <a:bodyPr anchorCtr="0" anchor="t" bIns="45700" lIns="91425" spcFirstLastPara="1" rIns="91425" wrap="square" tIns="45700">
            <a:normAutofit/>
          </a:bodyPr>
          <a:lstStyle/>
          <a:p>
            <a:pPr indent="-457200" lvl="0" marL="457200" rtl="0" algn="l">
              <a:lnSpc>
                <a:spcPct val="90000"/>
              </a:lnSpc>
              <a:spcBef>
                <a:spcPts val="0"/>
              </a:spcBef>
              <a:spcAft>
                <a:spcPts val="0"/>
              </a:spcAft>
              <a:buClr>
                <a:schemeClr val="dk1"/>
              </a:buClr>
              <a:buSzPts val="2000"/>
              <a:buFont typeface="Calibri"/>
              <a:buAutoNum type="alphaLcParenR" startAt="7"/>
            </a:pPr>
            <a:r>
              <a:rPr b="1" lang="en-US" sz="2000">
                <a:latin typeface="Rasa"/>
                <a:ea typeface="Rasa"/>
                <a:cs typeface="Rasa"/>
                <a:sym typeface="Rasa"/>
              </a:rPr>
              <a:t>Population Growth and Child Labour: </a:t>
            </a:r>
            <a:r>
              <a:rPr lang="en-US" sz="2000">
                <a:solidFill>
                  <a:srgbClr val="1A1A1A"/>
                </a:solidFill>
                <a:latin typeface="Arial"/>
                <a:ea typeface="Arial"/>
                <a:cs typeface="Arial"/>
                <a:sym typeface="Arial"/>
              </a:rPr>
              <a:t>Population growth in most low-income economies tends to be too high to be sustained by the existing levels of production growth. Consequently, the standard of living declines steadily over time. Large families are seen as an economic necessity in low-income countries. In many low-income countries, children are required to work in factories or in dangerous conditions, such as mining for precious metals used in smartphones. As a direct result of child labour, millions of children miss the chance to go to school, and most never learn to read or write. High levels of illiteracy are always associated with high levels of poverty.</a:t>
            </a:r>
            <a:endParaRPr/>
          </a:p>
        </p:txBody>
      </p:sp>
      <p:pic>
        <p:nvPicPr>
          <p:cNvPr id="179" name="Google Shape;179;p26"/>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80" name="Google Shape;180;p26"/>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Barriers to Economic Development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pic>
        <p:nvPicPr>
          <p:cNvPr id="185" name="Google Shape;185;p27"/>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86" name="Google Shape;186;p27"/>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Development Strategies: Breaking the Vicious Cycles of Poverty</a:t>
            </a:r>
            <a:endParaRPr/>
          </a:p>
        </p:txBody>
      </p:sp>
      <p:pic>
        <p:nvPicPr>
          <p:cNvPr id="187" name="Google Shape;187;p27"/>
          <p:cNvPicPr preferRelativeResize="0"/>
          <p:nvPr/>
        </p:nvPicPr>
        <p:blipFill rotWithShape="1">
          <a:blip r:embed="rId4">
            <a:alphaModFix/>
          </a:blip>
          <a:srcRect b="0" l="0" r="0" t="0"/>
          <a:stretch/>
        </p:blipFill>
        <p:spPr>
          <a:xfrm>
            <a:off x="962526" y="1545378"/>
            <a:ext cx="7218947" cy="441639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pic>
        <p:nvPicPr>
          <p:cNvPr id="192" name="Google Shape;192;p28"/>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93" name="Google Shape;193;p28"/>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Development Strategies: Breaking the Vicious Cycles of Poverty</a:t>
            </a:r>
            <a:endParaRPr/>
          </a:p>
        </p:txBody>
      </p:sp>
      <p:sp>
        <p:nvSpPr>
          <p:cNvPr id="194" name="Google Shape;194;p28"/>
          <p:cNvSpPr txBox="1"/>
          <p:nvPr>
            <p:ph idx="1" type="body"/>
          </p:nvPr>
        </p:nvSpPr>
        <p:spPr>
          <a:xfrm>
            <a:off x="628649" y="1545378"/>
            <a:ext cx="7448549" cy="488410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None/>
            </a:pPr>
            <a:r>
              <a:rPr b="1" lang="en-US" sz="2000">
                <a:latin typeface="Rasa"/>
                <a:ea typeface="Rasa"/>
                <a:cs typeface="Rasa"/>
                <a:sym typeface="Rasa"/>
              </a:rPr>
              <a:t>Investing in Productive Resources</a:t>
            </a:r>
            <a:r>
              <a:rPr lang="en-US" sz="2000">
                <a:solidFill>
                  <a:srgbClr val="1A1A1A"/>
                </a:solidFill>
                <a:latin typeface="Arial"/>
                <a:ea typeface="Arial"/>
                <a:cs typeface="Arial"/>
                <a:sym typeface="Arial"/>
              </a:rPr>
              <a:t>. In economies with few natural resources, government programs can work toward developing human resources by investing in their citizens’ education, health care, and nutrition.</a:t>
            </a:r>
            <a:endParaRPr/>
          </a:p>
          <a:p>
            <a:pPr indent="-228600" lvl="1" marL="685800" rtl="0" algn="l">
              <a:lnSpc>
                <a:spcPct val="90000"/>
              </a:lnSpc>
              <a:spcBef>
                <a:spcPts val="500"/>
              </a:spcBef>
              <a:spcAft>
                <a:spcPts val="0"/>
              </a:spcAft>
              <a:buClr>
                <a:srgbClr val="1A1A1A"/>
              </a:buClr>
              <a:buSzPts val="1600"/>
              <a:buChar char="•"/>
            </a:pPr>
            <a:r>
              <a:rPr lang="en-US" sz="1600">
                <a:solidFill>
                  <a:srgbClr val="1A1A1A"/>
                </a:solidFill>
                <a:latin typeface="Arial"/>
                <a:ea typeface="Arial"/>
                <a:cs typeface="Arial"/>
                <a:sym typeface="Arial"/>
              </a:rPr>
              <a:t>Education and training increase the supply of skilled labour, which in turn increases productivity and the standard of living.</a:t>
            </a:r>
            <a:endParaRPr/>
          </a:p>
          <a:p>
            <a:pPr indent="-228600" lvl="1" marL="685800" rtl="0" algn="l">
              <a:lnSpc>
                <a:spcPct val="90000"/>
              </a:lnSpc>
              <a:spcBef>
                <a:spcPts val="500"/>
              </a:spcBef>
              <a:spcAft>
                <a:spcPts val="0"/>
              </a:spcAft>
              <a:buClr>
                <a:srgbClr val="1A1A1A"/>
              </a:buClr>
              <a:buSzPts val="1600"/>
              <a:buChar char="•"/>
            </a:pPr>
            <a:r>
              <a:rPr lang="en-US" sz="1600">
                <a:solidFill>
                  <a:srgbClr val="1A1A1A"/>
                </a:solidFill>
                <a:latin typeface="Arial"/>
                <a:ea typeface="Arial"/>
                <a:cs typeface="Arial"/>
                <a:sym typeface="Arial"/>
              </a:rPr>
              <a:t>Government programs can also work toward developing capital resources by encouraging savings.</a:t>
            </a:r>
            <a:endParaRPr/>
          </a:p>
          <a:p>
            <a:pPr indent="-228600" lvl="1" marL="685800" rtl="0" algn="l">
              <a:lnSpc>
                <a:spcPct val="90000"/>
              </a:lnSpc>
              <a:spcBef>
                <a:spcPts val="500"/>
              </a:spcBef>
              <a:spcAft>
                <a:spcPts val="0"/>
              </a:spcAft>
              <a:buClr>
                <a:srgbClr val="1A1A1A"/>
              </a:buClr>
              <a:buSzPts val="1600"/>
              <a:buChar char="•"/>
            </a:pPr>
            <a:r>
              <a:rPr lang="en-US" sz="1600">
                <a:solidFill>
                  <a:srgbClr val="1A1A1A"/>
                </a:solidFill>
                <a:latin typeface="Arial"/>
                <a:ea typeface="Arial"/>
                <a:cs typeface="Arial"/>
                <a:sym typeface="Arial"/>
              </a:rPr>
              <a:t>Financial institutions that have capital can use those funds to lend to entrepreneurs.</a:t>
            </a:r>
            <a:endParaRPr/>
          </a:p>
          <a:p>
            <a:pPr indent="0" lvl="0" marL="0" rtl="0" algn="l">
              <a:lnSpc>
                <a:spcPct val="90000"/>
              </a:lnSpc>
              <a:spcBef>
                <a:spcPts val="1000"/>
              </a:spcBef>
              <a:spcAft>
                <a:spcPts val="0"/>
              </a:spcAft>
              <a:buClr>
                <a:schemeClr val="dk1"/>
              </a:buClr>
              <a:buSzPts val="2000"/>
              <a:buNone/>
            </a:pPr>
            <a:r>
              <a:rPr b="1" lang="en-US" sz="2000">
                <a:latin typeface="Rasa"/>
                <a:ea typeface="Rasa"/>
                <a:cs typeface="Rasa"/>
                <a:sym typeface="Rasa"/>
              </a:rPr>
              <a:t>Promoting Sustainable Growth</a:t>
            </a:r>
            <a:r>
              <a:rPr lang="en-US" sz="2000">
                <a:solidFill>
                  <a:srgbClr val="1A1A1A"/>
                </a:solidFill>
                <a:latin typeface="Arial"/>
                <a:ea typeface="Arial"/>
                <a:cs typeface="Arial"/>
                <a:sym typeface="Arial"/>
              </a:rPr>
              <a:t>. Less developed countries sometimes need international cooperation to achieve sustainable growth.</a:t>
            </a:r>
            <a:endParaRPr/>
          </a:p>
          <a:p>
            <a:pPr indent="-228600" lvl="1" marL="685800" rtl="0" algn="l">
              <a:lnSpc>
                <a:spcPct val="90000"/>
              </a:lnSpc>
              <a:spcBef>
                <a:spcPts val="500"/>
              </a:spcBef>
              <a:spcAft>
                <a:spcPts val="0"/>
              </a:spcAft>
              <a:buClr>
                <a:srgbClr val="1A1A1A"/>
              </a:buClr>
              <a:buSzPts val="1600"/>
              <a:buChar char="•"/>
            </a:pPr>
            <a:r>
              <a:rPr lang="en-US" sz="1600">
                <a:solidFill>
                  <a:srgbClr val="1A1A1A"/>
                </a:solidFill>
                <a:latin typeface="Arial"/>
                <a:ea typeface="Arial"/>
                <a:cs typeface="Arial"/>
                <a:sym typeface="Arial"/>
              </a:rPr>
              <a:t>When the population is growing faster than the economy, birth control can be promoted to help improve living standards.</a:t>
            </a:r>
            <a:endParaRPr/>
          </a:p>
          <a:p>
            <a:pPr indent="-228600" lvl="1" marL="685800" rtl="0" algn="l">
              <a:lnSpc>
                <a:spcPct val="90000"/>
              </a:lnSpc>
              <a:spcBef>
                <a:spcPts val="500"/>
              </a:spcBef>
              <a:spcAft>
                <a:spcPts val="0"/>
              </a:spcAft>
              <a:buClr>
                <a:srgbClr val="1A1A1A"/>
              </a:buClr>
              <a:buSzPts val="1600"/>
              <a:buChar char="•"/>
            </a:pPr>
            <a:r>
              <a:rPr lang="en-US" sz="1600">
                <a:solidFill>
                  <a:srgbClr val="1A1A1A"/>
                </a:solidFill>
                <a:latin typeface="Arial"/>
                <a:ea typeface="Arial"/>
                <a:cs typeface="Arial"/>
                <a:sym typeface="Arial"/>
              </a:rPr>
              <a:t>debt reduction or forgiveness can free up more funds for sustaining economic growth.</a:t>
            </a:r>
            <a:endParaRPr b="1" sz="1600">
              <a:solidFill>
                <a:srgbClr val="1A1A1A"/>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9"/>
          <p:cNvSpPr txBox="1"/>
          <p:nvPr>
            <p:ph idx="1" type="body"/>
          </p:nvPr>
        </p:nvSpPr>
        <p:spPr>
          <a:xfrm>
            <a:off x="628649" y="1545378"/>
            <a:ext cx="7448549" cy="4983401"/>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Char char="•"/>
            </a:pPr>
            <a:r>
              <a:rPr b="1" lang="en-US" sz="2000">
                <a:latin typeface="Rasa"/>
                <a:ea typeface="Rasa"/>
                <a:cs typeface="Rasa"/>
                <a:sym typeface="Rasa"/>
              </a:rPr>
              <a:t>Non-governmental organization (NGO): </a:t>
            </a:r>
            <a:r>
              <a:rPr lang="en-US" sz="2000">
                <a:latin typeface="Arial"/>
                <a:ea typeface="Arial"/>
                <a:cs typeface="Arial"/>
                <a:sym typeface="Arial"/>
              </a:rPr>
              <a:t> A non-profit group that functions independently of government. NGOs can be organized on a local, national, or international level to serve specific social or political purposes.</a:t>
            </a:r>
            <a:endParaRPr/>
          </a:p>
          <a:p>
            <a:pPr indent="-457200" lvl="0" marL="457200" rtl="0" algn="l">
              <a:lnSpc>
                <a:spcPct val="90000"/>
              </a:lnSpc>
              <a:spcBef>
                <a:spcPts val="1000"/>
              </a:spcBef>
              <a:spcAft>
                <a:spcPts val="0"/>
              </a:spcAft>
              <a:buClr>
                <a:schemeClr val="dk1"/>
              </a:buClr>
              <a:buSzPts val="2000"/>
              <a:buFont typeface="Calibri"/>
              <a:buAutoNum type="arabicPeriod"/>
            </a:pPr>
            <a:r>
              <a:rPr b="1" lang="en-US" sz="2000">
                <a:latin typeface="Rasa"/>
                <a:ea typeface="Rasa"/>
                <a:cs typeface="Rasa"/>
                <a:sym typeface="Rasa"/>
              </a:rPr>
              <a:t>United Nations:</a:t>
            </a:r>
            <a:r>
              <a:rPr lang="en-US" sz="2000">
                <a:latin typeface="Arial"/>
                <a:ea typeface="Arial"/>
                <a:cs typeface="Arial"/>
                <a:sym typeface="Arial"/>
              </a:rPr>
              <a:t> Founded in 1945, it is an international organization with 193 state members. It works to address global issues such as peace and security, climate change, sustainable development, human rights, disarmament, terrorism, humanitarian and health emergencies, gender equality, governance, food production, and more. </a:t>
            </a:r>
            <a:endParaRPr/>
          </a:p>
          <a:p>
            <a:pPr indent="-228600" lvl="1" marL="685800" rtl="0" algn="l">
              <a:lnSpc>
                <a:spcPct val="90000"/>
              </a:lnSpc>
              <a:spcBef>
                <a:spcPts val="500"/>
              </a:spcBef>
              <a:spcAft>
                <a:spcPts val="0"/>
              </a:spcAft>
              <a:buClr>
                <a:srgbClr val="1A1A1A"/>
              </a:buClr>
              <a:buSzPts val="1600"/>
              <a:buChar char="•"/>
            </a:pPr>
            <a:r>
              <a:rPr lang="en-US" sz="1600">
                <a:solidFill>
                  <a:srgbClr val="1A1A1A"/>
                </a:solidFill>
                <a:latin typeface="Arial"/>
                <a:ea typeface="Arial"/>
                <a:cs typeface="Arial"/>
                <a:sym typeface="Arial"/>
              </a:rPr>
              <a:t>In an attempt to have the international community recognize the need to protect Indigenous rights, culture, and way of life, the </a:t>
            </a:r>
            <a:r>
              <a:rPr b="1" lang="en-US" sz="1600">
                <a:solidFill>
                  <a:srgbClr val="1A1A1A"/>
                </a:solidFill>
                <a:latin typeface="Arial"/>
                <a:ea typeface="Arial"/>
                <a:cs typeface="Arial"/>
                <a:sym typeface="Arial"/>
              </a:rPr>
              <a:t>United Nations Declaration on the Rights of Indigenous Peoples</a:t>
            </a:r>
            <a:r>
              <a:rPr lang="en-US" sz="1600">
                <a:solidFill>
                  <a:srgbClr val="FFFFFF"/>
                </a:solidFill>
                <a:latin typeface="Arial"/>
                <a:ea typeface="Arial"/>
                <a:cs typeface="Arial"/>
                <a:sym typeface="Arial"/>
              </a:rPr>
              <a:t> </a:t>
            </a:r>
            <a:r>
              <a:rPr b="1" lang="en-US" sz="1600">
                <a:solidFill>
                  <a:srgbClr val="1A1A1A"/>
                </a:solidFill>
                <a:latin typeface="Arial"/>
                <a:ea typeface="Arial"/>
                <a:cs typeface="Arial"/>
                <a:sym typeface="Arial"/>
              </a:rPr>
              <a:t>(UNDRIP</a:t>
            </a:r>
            <a:r>
              <a:rPr b="1" lang="en-US" sz="1600">
                <a:latin typeface="Arial"/>
                <a:ea typeface="Arial"/>
                <a:cs typeface="Arial"/>
                <a:sym typeface="Arial"/>
              </a:rPr>
              <a:t>) </a:t>
            </a:r>
            <a:r>
              <a:rPr lang="en-US" sz="1600">
                <a:latin typeface="Arial"/>
                <a:ea typeface="Arial"/>
                <a:cs typeface="Arial"/>
                <a:sym typeface="Arial"/>
              </a:rPr>
              <a:t>is a declaration adopted by the United Nations in 2007 that established a universal framework of minimum standards for the survival, dignity, and well-being of all Indigenous people.</a:t>
            </a:r>
            <a:endParaRPr/>
          </a:p>
        </p:txBody>
      </p:sp>
      <p:pic>
        <p:nvPicPr>
          <p:cNvPr id="200" name="Google Shape;200;p29"/>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201" name="Google Shape;201;p29"/>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NGOs and Intergovernmental Organizations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0"/>
          <p:cNvSpPr txBox="1"/>
          <p:nvPr>
            <p:ph idx="1" type="body"/>
          </p:nvPr>
        </p:nvSpPr>
        <p:spPr>
          <a:xfrm>
            <a:off x="628649" y="1545378"/>
            <a:ext cx="7448549" cy="4983401"/>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Char char="•"/>
            </a:pPr>
            <a:r>
              <a:rPr b="1" lang="en-US" sz="2000">
                <a:latin typeface="Rasa"/>
                <a:ea typeface="Rasa"/>
                <a:cs typeface="Rasa"/>
                <a:sym typeface="Rasa"/>
              </a:rPr>
              <a:t>United Nations, continued</a:t>
            </a:r>
            <a:endParaRPr/>
          </a:p>
          <a:p>
            <a:pPr indent="-228600" lvl="1" marL="685800" rtl="0" algn="l">
              <a:lnSpc>
                <a:spcPct val="90000"/>
              </a:lnSpc>
              <a:spcBef>
                <a:spcPts val="500"/>
              </a:spcBef>
              <a:spcAft>
                <a:spcPts val="0"/>
              </a:spcAft>
              <a:buClr>
                <a:schemeClr val="dk1"/>
              </a:buClr>
              <a:buSzPts val="1600"/>
              <a:buChar char="•"/>
            </a:pPr>
            <a:r>
              <a:rPr b="1" lang="en-US" sz="1600">
                <a:latin typeface="Rasa"/>
                <a:ea typeface="Rasa"/>
                <a:cs typeface="Rasa"/>
                <a:sym typeface="Rasa"/>
              </a:rPr>
              <a:t>United Nations Development Programme (UNDP): </a:t>
            </a:r>
            <a:r>
              <a:rPr lang="en-US" sz="1600">
                <a:latin typeface="Arial"/>
                <a:ea typeface="Arial"/>
                <a:cs typeface="Arial"/>
                <a:sym typeface="Arial"/>
              </a:rPr>
              <a:t> Part of the United Nations system, UNDP works to achieve the eradication of poverty and the reduction of inequality and exclusion. UNDP focuses on helping countries build and share solutions in three main areas: sustainable development, democratic governance and peacebuilding, and climate and disaster resilience. </a:t>
            </a:r>
            <a:endParaRPr/>
          </a:p>
          <a:p>
            <a:pPr indent="-228600" lvl="1" marL="685800" rtl="0" algn="l">
              <a:lnSpc>
                <a:spcPct val="90000"/>
              </a:lnSpc>
              <a:spcBef>
                <a:spcPts val="500"/>
              </a:spcBef>
              <a:spcAft>
                <a:spcPts val="0"/>
              </a:spcAft>
              <a:buClr>
                <a:schemeClr val="dk1"/>
              </a:buClr>
              <a:buSzPts val="1600"/>
              <a:buChar char="•"/>
            </a:pPr>
            <a:r>
              <a:rPr b="1" lang="en-US" sz="1600">
                <a:latin typeface="Rasa"/>
                <a:ea typeface="Rasa"/>
                <a:cs typeface="Rasa"/>
                <a:sym typeface="Rasa"/>
              </a:rPr>
              <a:t>United Nations Educational, Scientific and Cultural Organization (UNESCO): </a:t>
            </a:r>
            <a:r>
              <a:rPr lang="en-US" sz="1600">
                <a:latin typeface="Arial"/>
                <a:ea typeface="Arial"/>
                <a:cs typeface="Arial"/>
                <a:sym typeface="Arial"/>
              </a:rPr>
              <a:t> The United Nations Educational, Scientific and Cultural Organization. It seeks to help build peace and security by promoting collaboration among countries in the areas of education, science, and culture. </a:t>
            </a:r>
            <a:endParaRPr/>
          </a:p>
        </p:txBody>
      </p:sp>
      <p:pic>
        <p:nvPicPr>
          <p:cNvPr id="207" name="Google Shape;207;p30"/>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208" name="Google Shape;208;p30"/>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NGOs and Intergovernmental Organizations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31"/>
          <p:cNvSpPr txBox="1"/>
          <p:nvPr>
            <p:ph idx="1" type="body"/>
          </p:nvPr>
        </p:nvSpPr>
        <p:spPr>
          <a:xfrm>
            <a:off x="628649" y="1545378"/>
            <a:ext cx="7448549" cy="4983401"/>
          </a:xfrm>
          <a:prstGeom prst="rect">
            <a:avLst/>
          </a:prstGeom>
          <a:noFill/>
          <a:ln>
            <a:noFill/>
          </a:ln>
        </p:spPr>
        <p:txBody>
          <a:bodyPr anchorCtr="0" anchor="t" bIns="45700" lIns="91425" spcFirstLastPara="1" rIns="91425" wrap="square" tIns="45700">
            <a:normAutofit/>
          </a:bodyPr>
          <a:lstStyle/>
          <a:p>
            <a:pPr indent="-457200" lvl="0" marL="457200" rtl="0" algn="l">
              <a:lnSpc>
                <a:spcPct val="90000"/>
              </a:lnSpc>
              <a:spcBef>
                <a:spcPts val="0"/>
              </a:spcBef>
              <a:spcAft>
                <a:spcPts val="0"/>
              </a:spcAft>
              <a:buClr>
                <a:schemeClr val="dk1"/>
              </a:buClr>
              <a:buSzPts val="2000"/>
              <a:buFont typeface="Calibri"/>
              <a:buAutoNum type="arabicPeriod" startAt="2"/>
            </a:pPr>
            <a:r>
              <a:rPr b="1" lang="en-US" sz="2000">
                <a:latin typeface="Rasa"/>
                <a:ea typeface="Rasa"/>
                <a:cs typeface="Rasa"/>
                <a:sym typeface="Rasa"/>
              </a:rPr>
              <a:t>World Health Organization (WHO): </a:t>
            </a:r>
            <a:r>
              <a:rPr lang="en-US" sz="2000">
                <a:latin typeface="Arial"/>
                <a:ea typeface="Arial"/>
                <a:cs typeface="Arial"/>
                <a:sym typeface="Arial"/>
              </a:rPr>
              <a:t> Established in 1948, WHO is a specialized agency of the United Nations whose role is to be the direct authority on international health within the United Nations system and to provide leadership in global health responses. </a:t>
            </a:r>
            <a:endParaRPr/>
          </a:p>
          <a:p>
            <a:pPr indent="-457200" lvl="0" marL="457200" rtl="0" algn="l">
              <a:lnSpc>
                <a:spcPct val="90000"/>
              </a:lnSpc>
              <a:spcBef>
                <a:spcPts val="1000"/>
              </a:spcBef>
              <a:spcAft>
                <a:spcPts val="0"/>
              </a:spcAft>
              <a:buClr>
                <a:schemeClr val="dk1"/>
              </a:buClr>
              <a:buSzPts val="2000"/>
              <a:buFont typeface="Calibri"/>
              <a:buAutoNum type="arabicPeriod" startAt="2"/>
            </a:pPr>
            <a:r>
              <a:rPr b="1" lang="en-US" sz="2000">
                <a:latin typeface="Rasa"/>
                <a:ea typeface="Rasa"/>
                <a:cs typeface="Rasa"/>
                <a:sym typeface="Rasa"/>
              </a:rPr>
              <a:t>UN Women: </a:t>
            </a:r>
            <a:r>
              <a:rPr lang="en-US" sz="2000">
                <a:latin typeface="Arial"/>
                <a:ea typeface="Arial"/>
                <a:cs typeface="Arial"/>
                <a:sym typeface="Arial"/>
              </a:rPr>
              <a:t>An entity of the United Nations that is dedicated to gender equality and the empowerment of women. It supports member states in setting global standards for achieving gender equality. </a:t>
            </a:r>
            <a:endParaRPr/>
          </a:p>
          <a:p>
            <a:pPr indent="-457200" lvl="0" marL="457200" rtl="0" algn="l">
              <a:lnSpc>
                <a:spcPct val="90000"/>
              </a:lnSpc>
              <a:spcBef>
                <a:spcPts val="1000"/>
              </a:spcBef>
              <a:spcAft>
                <a:spcPts val="0"/>
              </a:spcAft>
              <a:buClr>
                <a:schemeClr val="dk1"/>
              </a:buClr>
              <a:buSzPts val="2000"/>
              <a:buFont typeface="Calibri"/>
              <a:buAutoNum type="arabicPeriod" startAt="2"/>
            </a:pPr>
            <a:r>
              <a:rPr b="1" lang="en-US" sz="2000">
                <a:latin typeface="Rasa"/>
                <a:ea typeface="Rasa"/>
                <a:cs typeface="Rasa"/>
                <a:sym typeface="Rasa"/>
              </a:rPr>
              <a:t>International Monetary Fund (IMF): </a:t>
            </a:r>
            <a:r>
              <a:rPr lang="en-US" sz="2000">
                <a:latin typeface="Arial"/>
                <a:ea typeface="Arial"/>
                <a:cs typeface="Arial"/>
                <a:sym typeface="Arial"/>
              </a:rPr>
              <a:t> An organization of 186 member countries that lends money to help members facing balance of payments and exchange rate problems.</a:t>
            </a:r>
            <a:endParaRPr/>
          </a:p>
          <a:p>
            <a:pPr indent="-457200" lvl="0" marL="457200" rtl="0" algn="l">
              <a:lnSpc>
                <a:spcPct val="90000"/>
              </a:lnSpc>
              <a:spcBef>
                <a:spcPts val="1000"/>
              </a:spcBef>
              <a:spcAft>
                <a:spcPts val="0"/>
              </a:spcAft>
              <a:buClr>
                <a:schemeClr val="dk1"/>
              </a:buClr>
              <a:buSzPts val="2000"/>
              <a:buFont typeface="Calibri"/>
              <a:buAutoNum type="arabicPeriod" startAt="2"/>
            </a:pPr>
            <a:r>
              <a:rPr b="1" lang="en-US" sz="2000">
                <a:latin typeface="Rasa"/>
                <a:ea typeface="Rasa"/>
                <a:cs typeface="Rasa"/>
                <a:sym typeface="Rasa"/>
              </a:rPr>
              <a:t>World Bank: </a:t>
            </a:r>
            <a:r>
              <a:rPr lang="en-US" sz="2000">
                <a:latin typeface="Arial"/>
                <a:ea typeface="Arial"/>
                <a:cs typeface="Arial"/>
                <a:sym typeface="Arial"/>
              </a:rPr>
              <a:t> An international agency financed by the richer countries that attempts to help less-developed countries by providing direct grants and programs.</a:t>
            </a:r>
            <a:endParaRPr/>
          </a:p>
        </p:txBody>
      </p:sp>
      <p:pic>
        <p:nvPicPr>
          <p:cNvPr id="214" name="Google Shape;214;p31"/>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215" name="Google Shape;215;p31"/>
          <p:cNvSpPr txBox="1"/>
          <p:nvPr/>
        </p:nvSpPr>
        <p:spPr>
          <a:xfrm>
            <a:off x="628649" y="219815"/>
            <a:ext cx="8077199"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NGOs and Intergovernmental Organizations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C73752"/>
              </a:buClr>
              <a:buSzPts val="4400"/>
              <a:buFont typeface="Calibri"/>
              <a:buNone/>
            </a:pPr>
            <a:r>
              <a:rPr b="1" lang="en-US">
                <a:solidFill>
                  <a:srgbClr val="C73752"/>
                </a:solidFill>
              </a:rPr>
              <a:t>Learning Goals</a:t>
            </a:r>
            <a:br>
              <a:rPr lang="en-US">
                <a:solidFill>
                  <a:srgbClr val="C6AB2B"/>
                </a:solidFill>
              </a:rPr>
            </a:br>
            <a:endParaRPr sz="2400">
              <a:solidFill>
                <a:srgbClr val="C6AB2B"/>
              </a:solidFill>
              <a:latin typeface="Calibri"/>
              <a:ea typeface="Calibri"/>
              <a:cs typeface="Calibri"/>
              <a:sym typeface="Calibri"/>
            </a:endParaRPr>
          </a:p>
        </p:txBody>
      </p:sp>
      <p:sp>
        <p:nvSpPr>
          <p:cNvPr id="100" name="Google Shape;100;p15"/>
          <p:cNvSpPr txBox="1"/>
          <p:nvPr>
            <p:ph idx="1" type="body"/>
          </p:nvPr>
        </p:nvSpPr>
        <p:spPr>
          <a:xfrm>
            <a:off x="628650" y="1424668"/>
            <a:ext cx="78867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None/>
            </a:pPr>
            <a:r>
              <a:rPr lang="en-US" sz="2000"/>
              <a:t>Once you have completed this chapter, you should be able to:</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Understand globalization and related issues</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Assess global economic disparities and explain the main causes and effects of economic marginalization</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Identify barriers to economic development</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Describe development strategies to reduce poverty</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Assess responses to economic disparity by intergovernmental organizations</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Conduct research to locate information from a variety of reliable sources to assess countries for a new free trade agreement and communicate recommendations clearly, effectively, and accurately</a:t>
            </a:r>
            <a:endParaRPr sz="2000"/>
          </a:p>
        </p:txBody>
      </p:sp>
      <p:pic>
        <p:nvPicPr>
          <p:cNvPr id="101" name="Google Shape;101;p15"/>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577744" y="55330"/>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C73752"/>
              </a:buClr>
              <a:buSzPts val="4400"/>
              <a:buFont typeface="Calibri"/>
              <a:buNone/>
            </a:pPr>
            <a:r>
              <a:rPr b="1" lang="en-US">
                <a:solidFill>
                  <a:srgbClr val="C73752"/>
                </a:solidFill>
              </a:rPr>
              <a:t>Key Terms</a:t>
            </a:r>
            <a:endParaRPr/>
          </a:p>
        </p:txBody>
      </p:sp>
      <p:sp>
        <p:nvSpPr>
          <p:cNvPr id="107" name="Google Shape;107;p16"/>
          <p:cNvSpPr txBox="1"/>
          <p:nvPr>
            <p:ph idx="1" type="body"/>
          </p:nvPr>
        </p:nvSpPr>
        <p:spPr>
          <a:xfrm>
            <a:off x="577744" y="1175144"/>
            <a:ext cx="2736956" cy="450766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1A1A1A"/>
              </a:buClr>
              <a:buSzPts val="1600"/>
              <a:buChar char="•"/>
            </a:pPr>
            <a:r>
              <a:rPr lang="en-US" sz="1600">
                <a:solidFill>
                  <a:srgbClr val="1A1A1A"/>
                </a:solidFill>
                <a:latin typeface="Arial"/>
                <a:ea typeface="Arial"/>
                <a:cs typeface="Arial"/>
                <a:sym typeface="Arial"/>
              </a:rPr>
              <a:t>Globalization</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multinational corporation (MNC)</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Outsourcing</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Subsidiary</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Protectionism</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gross national income (GNI) per capita</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high-income economy (or industrially advanced country)</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upper middle-income economy</a:t>
            </a:r>
            <a:endParaRPr/>
          </a:p>
          <a:p>
            <a:pPr indent="-228600" lvl="0" marL="228600" rtl="0" algn="l">
              <a:lnSpc>
                <a:spcPct val="90000"/>
              </a:lnSpc>
              <a:spcBef>
                <a:spcPts val="1000"/>
              </a:spcBef>
              <a:spcAft>
                <a:spcPts val="0"/>
              </a:spcAft>
              <a:buClr>
                <a:srgbClr val="1A1A1A"/>
              </a:buClr>
              <a:buSzPts val="1600"/>
              <a:buChar char="•"/>
            </a:pPr>
            <a:r>
              <a:rPr lang="en-US" sz="1600">
                <a:solidFill>
                  <a:srgbClr val="1A1A1A"/>
                </a:solidFill>
                <a:latin typeface="Arial"/>
                <a:ea typeface="Arial"/>
                <a:cs typeface="Arial"/>
                <a:sym typeface="Arial"/>
              </a:rPr>
              <a:t>low-income economy (or less-developed country)</a:t>
            </a:r>
            <a:endParaRPr sz="1700">
              <a:solidFill>
                <a:srgbClr val="1A1A1A"/>
              </a:solidFill>
              <a:latin typeface="Arial"/>
              <a:ea typeface="Arial"/>
              <a:cs typeface="Arial"/>
              <a:sym typeface="Arial"/>
            </a:endParaRPr>
          </a:p>
        </p:txBody>
      </p:sp>
      <p:pic>
        <p:nvPicPr>
          <p:cNvPr id="108" name="Google Shape;108;p16"/>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09" name="Google Shape;109;p16"/>
          <p:cNvSpPr txBox="1"/>
          <p:nvPr/>
        </p:nvSpPr>
        <p:spPr>
          <a:xfrm>
            <a:off x="3314700" y="1175144"/>
            <a:ext cx="2549297" cy="460080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economic development</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Global Affairs Canada</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fair trade</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Xenophobia</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non-governmental organization (NGO)</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Fairtrade</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United Nations</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United Nations Declaration on the Rights of Indigenous Peoples (UNDRIP)</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United Nations Development Programme (UNDP)</a:t>
            </a:r>
            <a:endParaRPr/>
          </a:p>
        </p:txBody>
      </p:sp>
      <p:sp>
        <p:nvSpPr>
          <p:cNvPr id="110" name="Google Shape;110;p16"/>
          <p:cNvSpPr txBox="1"/>
          <p:nvPr/>
        </p:nvSpPr>
        <p:spPr>
          <a:xfrm>
            <a:off x="6051656" y="1175144"/>
            <a:ext cx="2549297" cy="460080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United Nations Educational, Scientific and Cultural Organization (UNESCO)</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World Health Organization (WHO)</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UN Women</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International Monetary Fund (IMF)</a:t>
            </a:r>
            <a:endParaRPr/>
          </a:p>
          <a:p>
            <a:pPr indent="-228600" lvl="0" marL="228600" marR="0" rtl="0" algn="l">
              <a:lnSpc>
                <a:spcPct val="90000"/>
              </a:lnSpc>
              <a:spcBef>
                <a:spcPts val="1000"/>
              </a:spcBef>
              <a:spcAft>
                <a:spcPts val="0"/>
              </a:spcAft>
              <a:buClr>
                <a:srgbClr val="1A1A1A"/>
              </a:buClr>
              <a:buSzPts val="1600"/>
              <a:buFont typeface="Arial"/>
              <a:buChar char="•"/>
            </a:pPr>
            <a:r>
              <a:rPr b="0" i="0" lang="en-US" sz="1600" u="none" cap="none" strike="noStrike">
                <a:solidFill>
                  <a:srgbClr val="1A1A1A"/>
                </a:solidFill>
                <a:latin typeface="Arial"/>
                <a:ea typeface="Arial"/>
                <a:cs typeface="Arial"/>
                <a:sym typeface="Arial"/>
              </a:rPr>
              <a:t>World Bank</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ph idx="1" type="body"/>
          </p:nvPr>
        </p:nvSpPr>
        <p:spPr>
          <a:xfrm>
            <a:off x="628650" y="1258889"/>
            <a:ext cx="7448549" cy="465418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1A1A1A"/>
              </a:buClr>
              <a:buSzPts val="2000"/>
              <a:buChar char="•"/>
            </a:pPr>
            <a:r>
              <a:rPr b="1" lang="en-US" sz="2000">
                <a:solidFill>
                  <a:srgbClr val="1A1A1A"/>
                </a:solidFill>
                <a:latin typeface="Arial"/>
                <a:ea typeface="Arial"/>
                <a:cs typeface="Arial"/>
                <a:sym typeface="Arial"/>
              </a:rPr>
              <a:t>Globalization</a:t>
            </a:r>
            <a:r>
              <a:rPr lang="en-US" sz="2000">
                <a:solidFill>
                  <a:srgbClr val="FFFFFF"/>
                </a:solidFill>
                <a:latin typeface="Arial"/>
                <a:ea typeface="Arial"/>
                <a:cs typeface="Arial"/>
                <a:sym typeface="Arial"/>
              </a:rPr>
              <a:t> </a:t>
            </a:r>
            <a:r>
              <a:rPr lang="en-US" sz="2000">
                <a:solidFill>
                  <a:srgbClr val="1A1A1A"/>
                </a:solidFill>
                <a:latin typeface="Arial"/>
                <a:ea typeface="Arial"/>
                <a:cs typeface="Arial"/>
                <a:sym typeface="Arial"/>
              </a:rPr>
              <a:t>is the process whereby national or regional economies become integrated through communication technologies, foreign direct investment, international trade, and the flow of money and people.</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Globalization has provided benefits to many economies around the world.</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However, globalization is also considered to be the main culprit behind the global financial crisis of 2008–2009. The global financial crisis resulted in a Great Recession that has led to a rise in protectionism in a number of countries. The global financial crisis has also led to slower economic growth in Canada and other countries.</a:t>
            </a:r>
            <a:endParaRPr sz="2000">
              <a:latin typeface="Arial"/>
              <a:ea typeface="Arial"/>
              <a:cs typeface="Arial"/>
              <a:sym typeface="Arial"/>
            </a:endParaRPr>
          </a:p>
        </p:txBody>
      </p:sp>
      <p:pic>
        <p:nvPicPr>
          <p:cNvPr id="116" name="Google Shape;116;p17"/>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17" name="Google Shape;117;p17"/>
          <p:cNvSpPr txBox="1"/>
          <p:nvPr/>
        </p:nvSpPr>
        <p:spPr>
          <a:xfrm>
            <a:off x="628650" y="60326"/>
            <a:ext cx="7886700"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Globalization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pic>
        <p:nvPicPr>
          <p:cNvPr id="122" name="Google Shape;122;p18"/>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23" name="Google Shape;123;p18"/>
          <p:cNvSpPr txBox="1"/>
          <p:nvPr/>
        </p:nvSpPr>
        <p:spPr>
          <a:xfrm>
            <a:off x="628650" y="60326"/>
            <a:ext cx="7886700"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Globalization</a:t>
            </a:r>
            <a:endParaRPr/>
          </a:p>
        </p:txBody>
      </p:sp>
      <p:pic>
        <p:nvPicPr>
          <p:cNvPr id="124" name="Google Shape;124;p18"/>
          <p:cNvPicPr preferRelativeResize="0"/>
          <p:nvPr/>
        </p:nvPicPr>
        <p:blipFill rotWithShape="1">
          <a:blip r:embed="rId4">
            <a:alphaModFix/>
          </a:blip>
          <a:srcRect b="0" l="0" r="0" t="0"/>
          <a:stretch/>
        </p:blipFill>
        <p:spPr>
          <a:xfrm>
            <a:off x="1038126" y="1090863"/>
            <a:ext cx="7067748" cy="489507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9"/>
          <p:cNvSpPr txBox="1"/>
          <p:nvPr>
            <p:ph idx="1" type="body"/>
          </p:nvPr>
        </p:nvSpPr>
        <p:spPr>
          <a:xfrm>
            <a:off x="628650" y="1258889"/>
            <a:ext cx="7448549" cy="465418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1A1A1A"/>
              </a:buClr>
              <a:buSzPts val="2000"/>
              <a:buChar char="•"/>
            </a:pPr>
            <a:r>
              <a:rPr lang="en-US" sz="2000">
                <a:solidFill>
                  <a:srgbClr val="1A1A1A"/>
                </a:solidFill>
                <a:latin typeface="Arial"/>
                <a:ea typeface="Arial"/>
                <a:cs typeface="Arial"/>
                <a:sym typeface="Arial"/>
              </a:rPr>
              <a:t>The </a:t>
            </a:r>
            <a:r>
              <a:rPr b="1" lang="en-US" sz="2000">
                <a:solidFill>
                  <a:srgbClr val="1A1A1A"/>
                </a:solidFill>
                <a:latin typeface="Arial"/>
                <a:ea typeface="Arial"/>
                <a:cs typeface="Arial"/>
                <a:sym typeface="Arial"/>
              </a:rPr>
              <a:t>multinational corporation (MNC) </a:t>
            </a:r>
            <a:r>
              <a:rPr lang="en-US" sz="2000">
                <a:solidFill>
                  <a:srgbClr val="FFFFFF"/>
                </a:solidFill>
                <a:latin typeface="Arial"/>
                <a:ea typeface="Arial"/>
                <a:cs typeface="Arial"/>
                <a:sym typeface="Arial"/>
              </a:rPr>
              <a:t> </a:t>
            </a:r>
            <a:r>
              <a:rPr lang="en-US" sz="2000">
                <a:solidFill>
                  <a:srgbClr val="1A1A1A"/>
                </a:solidFill>
                <a:latin typeface="Arial"/>
                <a:ea typeface="Arial"/>
                <a:cs typeface="Arial"/>
                <a:sym typeface="Arial"/>
              </a:rPr>
              <a:t>—any company registered in one country that conducts business in two or more countries—is fundamental to globalization. MNCs are large firms that produce goods and services on a global basis and market them around the world.</a:t>
            </a:r>
            <a:endParaRPr/>
          </a:p>
          <a:p>
            <a:pPr indent="-228600" lvl="1" marL="685800" rtl="0" algn="l">
              <a:lnSpc>
                <a:spcPct val="90000"/>
              </a:lnSpc>
              <a:spcBef>
                <a:spcPts val="500"/>
              </a:spcBef>
              <a:spcAft>
                <a:spcPts val="0"/>
              </a:spcAft>
              <a:buClr>
                <a:schemeClr val="dk1"/>
              </a:buClr>
              <a:buSzPts val="1600"/>
              <a:buChar char="•"/>
            </a:pPr>
            <a:r>
              <a:rPr b="1" lang="en-US" sz="1600">
                <a:latin typeface="Rasa"/>
                <a:ea typeface="Rasa"/>
                <a:cs typeface="Rasa"/>
                <a:sym typeface="Rasa"/>
              </a:rPr>
              <a:t>Multinational corporation (MNC): </a:t>
            </a:r>
            <a:r>
              <a:rPr lang="en-US" sz="1600">
                <a:latin typeface="Arial"/>
                <a:ea typeface="Arial"/>
                <a:cs typeface="Arial"/>
                <a:sym typeface="Arial"/>
              </a:rPr>
              <a:t> A firm that operates in more than one country; a corporation with a global production and selling strategy, having headquarters in one country and branch plants in several other countries.</a:t>
            </a:r>
            <a:endParaRPr/>
          </a:p>
          <a:p>
            <a:pPr indent="-228600" lvl="0" marL="228600" rtl="0" algn="l">
              <a:lnSpc>
                <a:spcPct val="90000"/>
              </a:lnSpc>
              <a:spcBef>
                <a:spcPts val="1000"/>
              </a:spcBef>
              <a:spcAft>
                <a:spcPts val="0"/>
              </a:spcAft>
              <a:buClr>
                <a:schemeClr val="dk1"/>
              </a:buClr>
              <a:buSzPts val="2000"/>
              <a:buChar char="•"/>
            </a:pPr>
            <a:r>
              <a:rPr b="1" lang="en-US" sz="2000">
                <a:latin typeface="Rasa"/>
                <a:ea typeface="Rasa"/>
                <a:cs typeface="Rasa"/>
                <a:sym typeface="Rasa"/>
              </a:rPr>
              <a:t>Outsourcing: </a:t>
            </a:r>
            <a:r>
              <a:rPr lang="en-US" sz="2000">
                <a:latin typeface="Arial"/>
                <a:ea typeface="Arial"/>
                <a:cs typeface="Arial"/>
                <a:sym typeface="Arial"/>
              </a:rPr>
              <a:t>The practice of moving some internal business operations to third-party firms to save on costs. </a:t>
            </a:r>
            <a:endParaRPr/>
          </a:p>
          <a:p>
            <a:pPr indent="-228600" lvl="0" marL="228600" rtl="0" algn="l">
              <a:lnSpc>
                <a:spcPct val="90000"/>
              </a:lnSpc>
              <a:spcBef>
                <a:spcPts val="1000"/>
              </a:spcBef>
              <a:spcAft>
                <a:spcPts val="0"/>
              </a:spcAft>
              <a:buClr>
                <a:schemeClr val="dk1"/>
              </a:buClr>
              <a:buSzPts val="2000"/>
              <a:buChar char="•"/>
            </a:pPr>
            <a:r>
              <a:rPr b="1" lang="en-US" sz="2000">
                <a:latin typeface="Rasa"/>
                <a:ea typeface="Rasa"/>
                <a:cs typeface="Rasa"/>
                <a:sym typeface="Rasa"/>
              </a:rPr>
              <a:t>Subsidiary:</a:t>
            </a:r>
            <a:r>
              <a:rPr lang="en-US" sz="2000">
                <a:latin typeface="Arial"/>
                <a:ea typeface="Arial"/>
                <a:cs typeface="Arial"/>
                <a:sym typeface="Arial"/>
              </a:rPr>
              <a:t> A branch plant of a multinational corporation. </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Many subsidiaries of foreign multinationals are located in China. However, as wages in China have begun to rise, some multinationals have relocated operations to other countries in the South Asia region, such as India and Bangladesh.</a:t>
            </a:r>
            <a:endParaRPr sz="2000">
              <a:latin typeface="Arial"/>
              <a:ea typeface="Arial"/>
              <a:cs typeface="Arial"/>
              <a:sym typeface="Arial"/>
            </a:endParaRPr>
          </a:p>
        </p:txBody>
      </p:sp>
      <p:pic>
        <p:nvPicPr>
          <p:cNvPr id="130" name="Google Shape;130;p19"/>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31" name="Google Shape;131;p19"/>
          <p:cNvSpPr txBox="1"/>
          <p:nvPr/>
        </p:nvSpPr>
        <p:spPr>
          <a:xfrm>
            <a:off x="628650" y="60326"/>
            <a:ext cx="7886700"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The Multinational Corporation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0"/>
          <p:cNvSpPr txBox="1"/>
          <p:nvPr>
            <p:ph idx="1" type="body"/>
          </p:nvPr>
        </p:nvSpPr>
        <p:spPr>
          <a:xfrm>
            <a:off x="628650" y="2001599"/>
            <a:ext cx="7448549" cy="452718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1A1A1A"/>
              </a:buClr>
              <a:buSzPts val="2000"/>
              <a:buChar char="•"/>
            </a:pPr>
            <a:r>
              <a:rPr lang="en-US" sz="2000">
                <a:solidFill>
                  <a:srgbClr val="1A1A1A"/>
                </a:solidFill>
                <a:latin typeface="Arial"/>
                <a:ea typeface="Arial"/>
                <a:cs typeface="Arial"/>
                <a:sym typeface="Arial"/>
              </a:rPr>
              <a:t>In 2008, the subprime mortgage crisis in the United States triggered a global financial crisis that caused economic turmoil around the world.</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At the time, domestic and global economies shed many jobs, putting many out of work. This outcome sparked a protectionist movement that has become a very real danger to the global economy.</a:t>
            </a:r>
            <a:endParaRPr/>
          </a:p>
          <a:p>
            <a:pPr indent="-228600" lvl="0" marL="228600" rtl="0" algn="l">
              <a:lnSpc>
                <a:spcPct val="90000"/>
              </a:lnSpc>
              <a:spcBef>
                <a:spcPts val="1000"/>
              </a:spcBef>
              <a:spcAft>
                <a:spcPts val="0"/>
              </a:spcAft>
              <a:buClr>
                <a:schemeClr val="dk1"/>
              </a:buClr>
              <a:buSzPts val="2000"/>
              <a:buChar char="•"/>
            </a:pPr>
            <a:r>
              <a:rPr b="1" lang="en-US" sz="2000">
                <a:latin typeface="Rasa"/>
                <a:ea typeface="Rasa"/>
                <a:cs typeface="Rasa"/>
                <a:sym typeface="Rasa"/>
              </a:rPr>
              <a:t>Protectionism: </a:t>
            </a:r>
            <a:r>
              <a:rPr lang="en-US" sz="2000">
                <a:latin typeface="Arial"/>
                <a:ea typeface="Arial"/>
                <a:cs typeface="Arial"/>
                <a:sym typeface="Arial"/>
              </a:rPr>
              <a:t>An economic policy that aims to restrict imports through tariffs, quotas, and regulations in an effort to boost domestic industry. </a:t>
            </a:r>
            <a:endParaRPr/>
          </a:p>
        </p:txBody>
      </p:sp>
      <p:pic>
        <p:nvPicPr>
          <p:cNvPr id="137" name="Google Shape;137;p20"/>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38" name="Google Shape;138;p20"/>
          <p:cNvSpPr txBox="1"/>
          <p:nvPr/>
        </p:nvSpPr>
        <p:spPr>
          <a:xfrm>
            <a:off x="628650" y="436618"/>
            <a:ext cx="7886700"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Recovering from the Global Financial Crisis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1"/>
          <p:cNvSpPr txBox="1"/>
          <p:nvPr>
            <p:ph idx="1" type="body"/>
          </p:nvPr>
        </p:nvSpPr>
        <p:spPr>
          <a:xfrm>
            <a:off x="628650" y="1544041"/>
            <a:ext cx="7448549" cy="452718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1A1A1A"/>
              </a:buClr>
              <a:buSzPts val="2000"/>
              <a:buChar char="•"/>
            </a:pPr>
            <a:r>
              <a:rPr lang="en-US" sz="2000">
                <a:solidFill>
                  <a:srgbClr val="1A1A1A"/>
                </a:solidFill>
                <a:latin typeface="Arial"/>
                <a:ea typeface="Arial"/>
                <a:cs typeface="Arial"/>
                <a:sym typeface="Arial"/>
              </a:rPr>
              <a:t>An example of this trend occurred when citizens of the United Kingdom voted in a referendum in 2016 to leave the European Union, a move referred to as </a:t>
            </a:r>
            <a:r>
              <a:rPr i="1" lang="en-US" sz="2000">
                <a:solidFill>
                  <a:srgbClr val="1A1A1A"/>
                </a:solidFill>
                <a:latin typeface="Arial"/>
                <a:ea typeface="Arial"/>
                <a:cs typeface="Arial"/>
                <a:sym typeface="Arial"/>
              </a:rPr>
              <a:t>Brexit</a:t>
            </a:r>
            <a:r>
              <a:rPr lang="en-US" sz="2000">
                <a:solidFill>
                  <a:srgbClr val="1A1A1A"/>
                </a:solidFill>
                <a:latin typeface="Arial"/>
                <a:ea typeface="Arial"/>
                <a:cs typeface="Arial"/>
                <a:sym typeface="Arial"/>
              </a:rPr>
              <a:t>. In the year following the Brexit vote, Britain went from being one of the fastest-growing economies of the G7 to one of the slowest, according to the International Monetary Fund (IMF).</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Protectionism fuelled the renegotiation of the North American Free Trade Agreement (NAFTA), Ultimately, NAFTA was preserved, albeit in a new agreement titled the United States-Mexico-Canada Agreement, or USMCA.</a:t>
            </a:r>
            <a:endParaRPr/>
          </a:p>
          <a:p>
            <a:pPr indent="-228600" lvl="0" marL="228600" rtl="0" algn="l">
              <a:lnSpc>
                <a:spcPct val="90000"/>
              </a:lnSpc>
              <a:spcBef>
                <a:spcPts val="1000"/>
              </a:spcBef>
              <a:spcAft>
                <a:spcPts val="0"/>
              </a:spcAft>
              <a:buClr>
                <a:srgbClr val="1A1A1A"/>
              </a:buClr>
              <a:buSzPts val="2000"/>
              <a:buChar char="•"/>
            </a:pPr>
            <a:r>
              <a:rPr lang="en-US" sz="2000">
                <a:solidFill>
                  <a:srgbClr val="1A1A1A"/>
                </a:solidFill>
                <a:latin typeface="Arial"/>
                <a:ea typeface="Arial"/>
                <a:cs typeface="Arial"/>
                <a:sym typeface="Arial"/>
              </a:rPr>
              <a:t>In 2018, the United States placed tariffs on over $200 billion of Chinese goods, triggering a trade war between the world’s two largest economies.</a:t>
            </a:r>
            <a:endParaRPr sz="2000">
              <a:latin typeface="Arial"/>
              <a:ea typeface="Arial"/>
              <a:cs typeface="Arial"/>
              <a:sym typeface="Arial"/>
            </a:endParaRPr>
          </a:p>
        </p:txBody>
      </p:sp>
      <p:pic>
        <p:nvPicPr>
          <p:cNvPr id="144" name="Google Shape;144;p21"/>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45" name="Google Shape;145;p21"/>
          <p:cNvSpPr txBox="1"/>
          <p:nvPr/>
        </p:nvSpPr>
        <p:spPr>
          <a:xfrm>
            <a:off x="628650" y="436618"/>
            <a:ext cx="7886700"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Protectionism</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2"/>
          <p:cNvSpPr txBox="1"/>
          <p:nvPr>
            <p:ph idx="1" type="body"/>
          </p:nvPr>
        </p:nvSpPr>
        <p:spPr>
          <a:xfrm>
            <a:off x="628650" y="1874599"/>
            <a:ext cx="7448549" cy="465418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1A1A1A"/>
              </a:buClr>
              <a:buSzPts val="2000"/>
              <a:buChar char="•"/>
            </a:pPr>
            <a:r>
              <a:rPr lang="en-US" sz="2000">
                <a:solidFill>
                  <a:srgbClr val="1A1A1A"/>
                </a:solidFill>
                <a:latin typeface="Arial"/>
                <a:ea typeface="Arial"/>
                <a:cs typeface="Arial"/>
                <a:sym typeface="Arial"/>
              </a:rPr>
              <a:t>The World Bank classifies economies into four income groups based on annual </a:t>
            </a:r>
            <a:r>
              <a:rPr b="1" lang="en-US" sz="2000">
                <a:solidFill>
                  <a:srgbClr val="1A1A1A"/>
                </a:solidFill>
                <a:latin typeface="Arial"/>
                <a:ea typeface="Arial"/>
                <a:cs typeface="Arial"/>
                <a:sym typeface="Arial"/>
              </a:rPr>
              <a:t>gross national income (GNI) per capita</a:t>
            </a:r>
            <a:r>
              <a:rPr lang="en-US" sz="2000">
                <a:solidFill>
                  <a:srgbClr val="FFFFFF"/>
                </a:solidFill>
                <a:latin typeface="Arial"/>
                <a:ea typeface="Arial"/>
                <a:cs typeface="Arial"/>
                <a:sym typeface="Arial"/>
              </a:rPr>
              <a:t> </a:t>
            </a:r>
            <a:r>
              <a:rPr lang="en-US" sz="2000">
                <a:solidFill>
                  <a:srgbClr val="1A1A1A"/>
                </a:solidFill>
                <a:latin typeface="Arial"/>
                <a:ea typeface="Arial"/>
                <a:cs typeface="Arial"/>
                <a:sym typeface="Arial"/>
              </a:rPr>
              <a:t>data: high-income, upper middle-income, lower middle-income, and low-income economies.</a:t>
            </a:r>
            <a:endParaRPr/>
          </a:p>
          <a:p>
            <a:pPr indent="-228600" lvl="1" marL="685800" rtl="0" algn="l">
              <a:lnSpc>
                <a:spcPct val="90000"/>
              </a:lnSpc>
              <a:spcBef>
                <a:spcPts val="500"/>
              </a:spcBef>
              <a:spcAft>
                <a:spcPts val="0"/>
              </a:spcAft>
              <a:buClr>
                <a:schemeClr val="dk1"/>
              </a:buClr>
              <a:buSzPts val="1600"/>
              <a:buChar char="•"/>
            </a:pPr>
            <a:r>
              <a:rPr b="1" lang="en-US" sz="1600">
                <a:latin typeface="Rasa"/>
                <a:ea typeface="Rasa"/>
                <a:cs typeface="Rasa"/>
                <a:sym typeface="Rasa"/>
              </a:rPr>
              <a:t>Gross national income (GNI) per capita:</a:t>
            </a:r>
            <a:r>
              <a:rPr lang="en-US" sz="1600">
                <a:latin typeface="Arial"/>
                <a:ea typeface="Arial"/>
                <a:cs typeface="Arial"/>
                <a:sym typeface="Arial"/>
              </a:rPr>
              <a:t> A measurement of a country’s income divided by its population. It includes all the income earned by a country’s residents and businesses, including any income earned abroad. It was formerly called </a:t>
            </a:r>
            <a:r>
              <a:rPr i="1" lang="en-US" sz="1600">
                <a:latin typeface="Arial"/>
                <a:ea typeface="Arial"/>
                <a:cs typeface="Arial"/>
                <a:sym typeface="Arial"/>
              </a:rPr>
              <a:t>GNP per capita</a:t>
            </a:r>
            <a:r>
              <a:rPr lang="en-US" sz="1600">
                <a:latin typeface="Arial"/>
                <a:ea typeface="Arial"/>
                <a:cs typeface="Arial"/>
                <a:sym typeface="Arial"/>
              </a:rPr>
              <a:t>.</a:t>
            </a:r>
            <a:endParaRPr/>
          </a:p>
        </p:txBody>
      </p:sp>
      <p:pic>
        <p:nvPicPr>
          <p:cNvPr id="151" name="Google Shape;151;p22"/>
          <p:cNvPicPr preferRelativeResize="0"/>
          <p:nvPr/>
        </p:nvPicPr>
        <p:blipFill rotWithShape="1">
          <a:blip r:embed="rId3">
            <a:alphaModFix amt="89000"/>
          </a:blip>
          <a:srcRect b="0" l="0" r="0" t="0"/>
          <a:stretch/>
        </p:blipFill>
        <p:spPr>
          <a:xfrm>
            <a:off x="0" y="6199558"/>
            <a:ext cx="9144000" cy="658442"/>
          </a:xfrm>
          <a:prstGeom prst="rect">
            <a:avLst/>
          </a:prstGeom>
          <a:noFill/>
          <a:ln>
            <a:noFill/>
          </a:ln>
        </p:spPr>
      </p:pic>
      <p:sp>
        <p:nvSpPr>
          <p:cNvPr id="152" name="Google Shape;152;p22"/>
          <p:cNvSpPr txBox="1"/>
          <p:nvPr/>
        </p:nvSpPr>
        <p:spPr>
          <a:xfrm>
            <a:off x="628650" y="219815"/>
            <a:ext cx="7886700" cy="1325563"/>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73752"/>
              </a:buClr>
              <a:buSzPts val="4400"/>
              <a:buFont typeface="Calibri"/>
              <a:buNone/>
            </a:pPr>
            <a:r>
              <a:rPr b="1" i="0" lang="en-US" sz="4400" u="none" cap="none" strike="noStrike">
                <a:solidFill>
                  <a:srgbClr val="C73752"/>
                </a:solidFill>
                <a:latin typeface="Calibri"/>
                <a:ea typeface="Calibri"/>
                <a:cs typeface="Calibri"/>
                <a:sym typeface="Calibri"/>
              </a:rPr>
              <a:t>Underdevelopment: The Status Quo?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