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5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2020-03-04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research_and_citation/apa_style/apa_formatting_and_style_guide/general_format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wl.purdue.edu/owl/research_and_citation/mla_style/mla_formatting_and_style_guide/mla_formatting_and_style_guide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research_and_citation/mla_style/mla_formatting_and_style_guide/mla_formatting_and_style_guide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wl.purdue.edu/owl/research_and_citation/apa_style/apa_formatting_and_style_guide/general_format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/>
            </a:r>
            <a:br>
              <a:rPr lang="en-CA" dirty="0" smtClean="0">
                <a:solidFill>
                  <a:srgbClr val="FF0000"/>
                </a:solidFill>
              </a:rPr>
            </a:br>
            <a:r>
              <a:rPr lang="en-CA" dirty="0" smtClean="0">
                <a:solidFill>
                  <a:srgbClr val="FF0000"/>
                </a:solidFill>
              </a:rPr>
              <a:t>HHS4U:</a:t>
            </a:r>
            <a:r>
              <a:rPr lang="en-CA" dirty="0" smtClean="0"/>
              <a:t>Canadian Families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>
                <a:solidFill>
                  <a:srgbClr val="FF0000"/>
                </a:solidFill>
              </a:rPr>
              <a:t>Research and Inquiry Skills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Strand A</a:t>
            </a:r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Gillian\AppData\Local\Microsoft\Windows\Temporary Internet Files\Content.IE5\TDH0N4A5\question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1298712" cy="1731616"/>
          </a:xfrm>
          <a:prstGeom prst="rect">
            <a:avLst/>
          </a:prstGeom>
          <a:noFill/>
        </p:spPr>
      </p:pic>
      <p:pic>
        <p:nvPicPr>
          <p:cNvPr id="1028" name="Picture 4" descr="C:\Users\Gillian\AppData\Local\Microsoft\Windows\Temporary Internet Files\Content.IE5\G4SNBT0R\Wikimedia-research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581128"/>
            <a:ext cx="1605683" cy="1817451"/>
          </a:xfrm>
          <a:prstGeom prst="rect">
            <a:avLst/>
          </a:prstGeom>
          <a:noFill/>
        </p:spPr>
      </p:pic>
      <p:pic>
        <p:nvPicPr>
          <p:cNvPr id="1029" name="Picture 5" descr="C:\Users\Gillian\AppData\Local\Microsoft\Windows\Temporary Internet Files\Content.IE5\TDH0N4A5\observacion[1]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332656"/>
            <a:ext cx="1392188" cy="14805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Exploration </a:t>
            </a:r>
            <a:r>
              <a:rPr lang="en-US" sz="3600" dirty="0" smtClean="0"/>
              <a:t>Inquiry Method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400" dirty="0" smtClean="0"/>
              <a:t>Asking Good </a:t>
            </a:r>
            <a:r>
              <a:rPr lang="en-US" sz="2400" u="sng" dirty="0" smtClean="0">
                <a:solidFill>
                  <a:srgbClr val="FF0000"/>
                </a:solidFill>
              </a:rPr>
              <a:t>Inquiry-Based Questions </a:t>
            </a:r>
            <a:r>
              <a:rPr lang="en-US" sz="2400" dirty="0" smtClean="0"/>
              <a:t>Before Starting research </a:t>
            </a:r>
          </a:p>
          <a:p>
            <a:pPr marL="514350" indent="-514350">
              <a:buNone/>
            </a:pPr>
            <a:endParaRPr lang="en-US" sz="2400" i="1" dirty="0" smtClean="0"/>
          </a:p>
          <a:p>
            <a:pPr marL="514350" indent="-514350">
              <a:buNone/>
            </a:pPr>
            <a:r>
              <a:rPr lang="en-US" sz="2400" u="sng" dirty="0" smtClean="0"/>
              <a:t>Strategies</a:t>
            </a:r>
            <a:r>
              <a:rPr lang="en-US" sz="2400" dirty="0" smtClean="0"/>
              <a:t>: Be specific with your questions.  Consider the 3 disciplines (</a:t>
            </a:r>
            <a:r>
              <a:rPr lang="en-US" sz="2400" dirty="0" smtClean="0">
                <a:solidFill>
                  <a:srgbClr val="FF0000"/>
                </a:solidFill>
              </a:rPr>
              <a:t>Anthropology, Psychology, Sociology</a:t>
            </a:r>
            <a:r>
              <a:rPr lang="en-US" sz="2400" dirty="0" smtClean="0"/>
              <a:t>) and multiple perspectives and backgrounds/cultures</a:t>
            </a:r>
            <a:endParaRPr lang="en-US" sz="2400" u="sng" dirty="0" smtClean="0"/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Gathering/Investigating Research</a:t>
            </a:r>
            <a:r>
              <a:rPr lang="en-US" sz="3600" dirty="0" smtClean="0">
                <a:solidFill>
                  <a:srgbClr val="0070C0"/>
                </a:solidFill>
              </a:rPr>
              <a:t/>
            </a:r>
            <a:br>
              <a:rPr lang="en-US" sz="36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Select Primary/Secondary Sources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1. </a:t>
            </a:r>
            <a:r>
              <a:rPr lang="en-US" sz="2400" u="sng" dirty="0" smtClean="0">
                <a:solidFill>
                  <a:srgbClr val="0070C0"/>
                </a:solidFill>
              </a:rPr>
              <a:t>Primary Sources</a:t>
            </a:r>
            <a:r>
              <a:rPr lang="en-US" sz="2400" u="sng" dirty="0" smtClean="0"/>
              <a:t>:</a:t>
            </a:r>
            <a:r>
              <a:rPr lang="en-US" sz="2400" dirty="0" smtClean="0"/>
              <a:t> </a:t>
            </a:r>
            <a:r>
              <a:rPr lang="en-US" sz="2400" i="1" dirty="0" smtClean="0"/>
              <a:t>interviews, questionnaires, observations, surveys, photos, videos, film, statistics Canada</a:t>
            </a:r>
          </a:p>
          <a:p>
            <a:pPr>
              <a:buNone/>
            </a:pPr>
            <a:r>
              <a:rPr lang="en-US" sz="2400" dirty="0" smtClean="0"/>
              <a:t>2. </a:t>
            </a:r>
            <a:r>
              <a:rPr lang="en-US" sz="2400" u="sng" dirty="0" smtClean="0">
                <a:solidFill>
                  <a:srgbClr val="0070C0"/>
                </a:solidFill>
              </a:rPr>
              <a:t>Secondary Sources</a:t>
            </a:r>
            <a:r>
              <a:rPr lang="en-US" sz="2400" dirty="0" smtClean="0"/>
              <a:t>:</a:t>
            </a:r>
            <a:r>
              <a:rPr lang="en-US" sz="2400" i="1" dirty="0" smtClean="0"/>
              <a:t> books, articles, websites, videos etc.</a:t>
            </a:r>
          </a:p>
          <a:p>
            <a:pPr>
              <a:buNone/>
            </a:pPr>
            <a:endParaRPr lang="en-US" sz="2400" i="1" dirty="0" smtClean="0"/>
          </a:p>
          <a:p>
            <a:pPr>
              <a:buNone/>
            </a:pPr>
            <a:r>
              <a:rPr lang="en-US" sz="2400" u="sng" dirty="0" smtClean="0">
                <a:solidFill>
                  <a:srgbClr val="0070C0"/>
                </a:solidFill>
              </a:rPr>
              <a:t>Strategies</a:t>
            </a:r>
            <a:r>
              <a:rPr lang="en-US" sz="2400" i="1" dirty="0" smtClean="0"/>
              <a:t>: make sure your sources are relevant and timely, No Wikipedia, look for biases, credibility, purpose/context of source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Gathering/Investigating Research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Create a </a:t>
            </a:r>
            <a:r>
              <a:rPr lang="en-US" sz="2400" u="sng" dirty="0" smtClean="0"/>
              <a:t>research plan </a:t>
            </a:r>
            <a:r>
              <a:rPr lang="en-US" sz="2400" dirty="0" smtClean="0"/>
              <a:t>to investigate your </a:t>
            </a:r>
            <a:r>
              <a:rPr lang="en-US" sz="2400" u="sng" dirty="0" smtClean="0"/>
              <a:t>question/thesis</a:t>
            </a:r>
          </a:p>
          <a:p>
            <a:r>
              <a:rPr lang="en-US" sz="2400" dirty="0" smtClean="0"/>
              <a:t>Locate and Select Primary/Secondary Sources</a:t>
            </a:r>
          </a:p>
          <a:p>
            <a:r>
              <a:rPr lang="en-US" sz="2400" dirty="0" smtClean="0"/>
              <a:t>Based on research, create a Thesis Statement or Hypothesis (I believe statement)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Processing Information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Create a </a:t>
            </a:r>
            <a:r>
              <a:rPr lang="en-US" sz="2000" u="sng" dirty="0" smtClean="0"/>
              <a:t>research plan </a:t>
            </a:r>
            <a:r>
              <a:rPr lang="en-US" sz="2000" dirty="0" smtClean="0"/>
              <a:t>to investigate your </a:t>
            </a:r>
            <a:r>
              <a:rPr lang="en-US" sz="2000" u="sng" dirty="0" smtClean="0"/>
              <a:t>question/thesis</a:t>
            </a:r>
          </a:p>
          <a:p>
            <a:r>
              <a:rPr lang="en-US" sz="2000" u="sng" dirty="0" smtClean="0"/>
              <a:t>Analyze </a:t>
            </a:r>
            <a:r>
              <a:rPr lang="en-US" sz="2000" dirty="0" smtClean="0"/>
              <a:t>and </a:t>
            </a:r>
            <a:r>
              <a:rPr lang="en-US" sz="2000" u="sng" dirty="0" smtClean="0"/>
              <a:t>interpret</a:t>
            </a:r>
            <a:r>
              <a:rPr lang="en-US" sz="2000" dirty="0" smtClean="0"/>
              <a:t> your </a:t>
            </a:r>
            <a:r>
              <a:rPr lang="en-US" sz="2000" u="sng" dirty="0" smtClean="0"/>
              <a:t>findings</a:t>
            </a:r>
          </a:p>
          <a:p>
            <a:r>
              <a:rPr lang="en-US" sz="2000" dirty="0" smtClean="0"/>
              <a:t>Examine Sources For </a:t>
            </a:r>
            <a:r>
              <a:rPr lang="en-US" sz="2000" u="sng" dirty="0" smtClean="0"/>
              <a:t>Reliability; Honesty/Integrity; Accuracy</a:t>
            </a:r>
          </a:p>
          <a:p>
            <a:r>
              <a:rPr lang="en-US" sz="2000" dirty="0" smtClean="0"/>
              <a:t>Examine Sources For</a:t>
            </a:r>
            <a:r>
              <a:rPr lang="en-US" sz="2000" u="sng" dirty="0" smtClean="0"/>
              <a:t> Bias/Perspective</a:t>
            </a:r>
          </a:p>
          <a:p>
            <a:r>
              <a:rPr lang="en-US" sz="2000" u="sng" dirty="0" smtClean="0"/>
              <a:t>Formulate conclusions</a:t>
            </a:r>
          </a:p>
          <a:p>
            <a:r>
              <a:rPr lang="en-US" sz="2000" u="sng" dirty="0" smtClean="0"/>
              <a:t>Reliable Sources=</a:t>
            </a:r>
            <a:r>
              <a:rPr lang="en-US" sz="2000" dirty="0" smtClean="0"/>
              <a:t>Government</a:t>
            </a:r>
            <a:r>
              <a:rPr lang="en-US" sz="2000" u="sng" dirty="0" smtClean="0"/>
              <a:t> </a:t>
            </a:r>
            <a:r>
              <a:rPr lang="en-US" sz="2000" dirty="0" smtClean="0"/>
              <a:t>Websites; Registered News Agencies</a:t>
            </a:r>
          </a:p>
          <a:p>
            <a:r>
              <a:rPr lang="en-US" sz="2000" u="sng" dirty="0" smtClean="0"/>
              <a:t>Unreliable Sources</a:t>
            </a:r>
            <a:r>
              <a:rPr lang="en-US" sz="2000" dirty="0" smtClean="0"/>
              <a:t>: Wikipedia; Home-made Blogs/Websites/Videos</a:t>
            </a:r>
          </a:p>
          <a:p>
            <a:r>
              <a:rPr lang="en-US" sz="2000" u="sng" dirty="0" smtClean="0"/>
              <a:t>Use Correct documentation</a:t>
            </a:r>
            <a:r>
              <a:rPr lang="en-US" sz="2000" dirty="0" smtClean="0"/>
              <a:t>: APA or MLA Guidelines (Owl Purdue Website) </a:t>
            </a:r>
          </a:p>
          <a:p>
            <a:pPr>
              <a:buNone/>
            </a:pPr>
            <a:r>
              <a:rPr lang="en-CA" sz="2000" dirty="0" smtClean="0">
                <a:hlinkClick r:id="rId3"/>
              </a:rPr>
              <a:t>https://owl.purdue.edu/owl/research_and_citation/apa_style/apa_formatting_and_style_guide/general_format.html</a:t>
            </a:r>
            <a:endParaRPr lang="en-US" sz="2000" u="sng" dirty="0" smtClean="0"/>
          </a:p>
          <a:p>
            <a:pPr>
              <a:buNone/>
            </a:pPr>
            <a:r>
              <a:rPr lang="en-CA" sz="2000" dirty="0" smtClean="0">
                <a:hlinkClick r:id="rId4"/>
              </a:rPr>
              <a:t>https://owl.purdue.edu/owl/research_and_citation/mla_style/mla_formatting_and_style_guide/mla_formatting_and_style_guide.html</a:t>
            </a:r>
            <a:endParaRPr lang="en-US" sz="2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Processing Information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sz="2000" u="sng" dirty="0" smtClean="0"/>
              <a:t>Drawing Conclusions Based on Evidence</a:t>
            </a:r>
            <a:r>
              <a:rPr lang="en-US" sz="2000" dirty="0" smtClean="0"/>
              <a:t>: </a:t>
            </a:r>
            <a:r>
              <a:rPr lang="en-US" sz="2000" i="1" dirty="0" smtClean="0"/>
              <a:t>making logical conclusions, showing a depth of understanding</a:t>
            </a:r>
          </a:p>
          <a:p>
            <a:pPr marL="457200" indent="-457200">
              <a:buAutoNum type="arabicPeriod"/>
            </a:pPr>
            <a:endParaRPr lang="en-US" sz="2000" i="1" dirty="0" smtClean="0"/>
          </a:p>
        </p:txBody>
      </p:sp>
      <p:pic>
        <p:nvPicPr>
          <p:cNvPr id="3074" name="Picture 2" descr="C:\Users\Gillian\AppData\Local\Microsoft\Windows\Temporary Internet Files\Content.IE5\NB5K8AX4\conclusion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1924945" cy="128329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475656" y="2564904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u="sng" dirty="0" smtClean="0"/>
              <a:t>Analyze </a:t>
            </a:r>
            <a:r>
              <a:rPr lang="en-US" dirty="0" smtClean="0"/>
              <a:t>and </a:t>
            </a:r>
            <a:r>
              <a:rPr lang="en-US" u="sng" dirty="0" smtClean="0"/>
              <a:t>interpret</a:t>
            </a:r>
            <a:r>
              <a:rPr lang="en-US" dirty="0" smtClean="0"/>
              <a:t> your </a:t>
            </a:r>
            <a:r>
              <a:rPr lang="en-US" u="sng" dirty="0" smtClean="0"/>
              <a:t>findings</a:t>
            </a:r>
          </a:p>
          <a:p>
            <a:r>
              <a:rPr lang="en-US" dirty="0" smtClean="0"/>
              <a:t>Examine Sources For </a:t>
            </a:r>
            <a:r>
              <a:rPr lang="en-US" u="sng" dirty="0" smtClean="0"/>
              <a:t>Reliability; Honesty/Integrity; Accuracy</a:t>
            </a:r>
          </a:p>
          <a:p>
            <a:r>
              <a:rPr lang="en-US" dirty="0" smtClean="0"/>
              <a:t>Examine Sources For</a:t>
            </a:r>
            <a:r>
              <a:rPr lang="en-US" u="sng" dirty="0" smtClean="0"/>
              <a:t> Bias/Perspective</a:t>
            </a:r>
          </a:p>
          <a:p>
            <a:r>
              <a:rPr lang="en-US" u="sng" dirty="0" smtClean="0"/>
              <a:t>Formulate conclusions</a:t>
            </a:r>
          </a:p>
          <a:p>
            <a:r>
              <a:rPr lang="en-US" u="sng" dirty="0" smtClean="0"/>
              <a:t>Reliable Sources=</a:t>
            </a:r>
            <a:r>
              <a:rPr lang="en-US" dirty="0" smtClean="0"/>
              <a:t>Government</a:t>
            </a:r>
            <a:r>
              <a:rPr lang="en-US" u="sng" dirty="0" smtClean="0"/>
              <a:t> </a:t>
            </a:r>
            <a:r>
              <a:rPr lang="en-US" dirty="0" smtClean="0"/>
              <a:t>Websites; Registered News Agencies</a:t>
            </a:r>
          </a:p>
          <a:p>
            <a:r>
              <a:rPr lang="en-US" u="sng" dirty="0" smtClean="0"/>
              <a:t>Unreliable Sources</a:t>
            </a:r>
            <a:r>
              <a:rPr lang="en-US" dirty="0" smtClean="0"/>
              <a:t>: Wikipedia; Home-made Blogs/Websites/Videos</a:t>
            </a:r>
          </a:p>
          <a:p>
            <a:r>
              <a:rPr lang="en-US" u="sng" dirty="0" smtClean="0"/>
              <a:t>Use Correct documentation</a:t>
            </a:r>
            <a:r>
              <a:rPr lang="en-US" dirty="0" smtClean="0"/>
              <a:t>: APA or MLA Guidelines (Owl Purdue Website)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Communicating and Reflecting on </a:t>
            </a:r>
            <a:br>
              <a:rPr lang="en-US" sz="3200" dirty="0" smtClean="0"/>
            </a:br>
            <a:r>
              <a:rPr lang="en-US" sz="3200" dirty="0" smtClean="0"/>
              <a:t>Research Process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Oral Presentations, Posters, 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Written Forms: text in paragraph form, essays, short answers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Charts, Diagrams, Maps, Pictures, Slideshows</a:t>
            </a:r>
            <a:endParaRPr lang="en-US" sz="2000" dirty="0"/>
          </a:p>
        </p:txBody>
      </p:sp>
      <p:pic>
        <p:nvPicPr>
          <p:cNvPr id="4100" name="Picture 4" descr="C:\Users\Gillian\AppData\Local\Microsoft\Windows\Temporary Internet Files\Content.IE5\TDH0N4A5\ist2_10532949-two-women-talk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373216"/>
            <a:ext cx="1519957" cy="1094110"/>
          </a:xfrm>
          <a:prstGeom prst="rect">
            <a:avLst/>
          </a:prstGeom>
          <a:noFill/>
        </p:spPr>
      </p:pic>
      <p:pic>
        <p:nvPicPr>
          <p:cNvPr id="4101" name="Picture 5" descr="C:\Users\Gillian\AppData\Local\Microsoft\Windows\Temporary Internet Files\Content.IE5\NB5K8AX4\21121568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4869160"/>
            <a:ext cx="1584098" cy="1518622"/>
          </a:xfrm>
          <a:prstGeom prst="rect">
            <a:avLst/>
          </a:prstGeom>
          <a:noFill/>
        </p:spPr>
      </p:pic>
      <p:pic>
        <p:nvPicPr>
          <p:cNvPr id="4102" name="Picture 6" descr="C:\Users\Gillian\AppData\Local\Microsoft\Windows\Temporary Internet Files\Content.IE5\TDH0N4A5\typing-test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3140968"/>
            <a:ext cx="2205112" cy="146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Documenting Sources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u="sng" dirty="0" smtClean="0"/>
              <a:t>Use Correct/Appropriate and Accepted Forms of Documentation</a:t>
            </a:r>
            <a:r>
              <a:rPr lang="en-US" sz="2000" dirty="0" smtClean="0"/>
              <a:t>: </a:t>
            </a:r>
            <a:r>
              <a:rPr lang="en-US" sz="2000" i="1" dirty="0" smtClean="0"/>
              <a:t>MLA/APA Format</a:t>
            </a:r>
          </a:p>
          <a:p>
            <a:pPr marL="457200" indent="-457200">
              <a:buNone/>
            </a:pPr>
            <a:r>
              <a:rPr lang="en-US" sz="2000" u="sng" dirty="0" smtClean="0"/>
              <a:t>Strategies</a:t>
            </a:r>
            <a:r>
              <a:rPr lang="en-US" sz="2000" dirty="0" smtClean="0"/>
              <a:t>: begin the documentation process early! Continue as you go along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AutoNum type="arabicPeriod" startAt="2"/>
            </a:pPr>
            <a:r>
              <a:rPr lang="en-US" sz="2000" u="sng" dirty="0" smtClean="0"/>
              <a:t>Use a variety of Sources</a:t>
            </a:r>
            <a:r>
              <a:rPr lang="en-US" sz="2000" dirty="0" smtClean="0"/>
              <a:t>:</a:t>
            </a:r>
            <a:r>
              <a:rPr lang="en-US" sz="2000" i="1" dirty="0" smtClean="0"/>
              <a:t> in order to get multiple viewpoints</a:t>
            </a:r>
          </a:p>
          <a:p>
            <a:pPr marL="457200" indent="-457200">
              <a:buNone/>
            </a:pPr>
            <a:endParaRPr lang="en-US" sz="2000" i="1" dirty="0" smtClean="0"/>
          </a:p>
          <a:p>
            <a:pPr marL="457200" indent="-457200">
              <a:buNone/>
            </a:pPr>
            <a:r>
              <a:rPr lang="en-US" sz="1600" u="sng" dirty="0" smtClean="0"/>
              <a:t>Website For MLA</a:t>
            </a:r>
          </a:p>
          <a:p>
            <a:pPr marL="457200" indent="-457200">
              <a:buNone/>
            </a:pPr>
            <a:r>
              <a:rPr lang="en-CA" sz="1600" dirty="0" smtClean="0">
                <a:hlinkClick r:id="rId3"/>
              </a:rPr>
              <a:t>https://owl.purdue.edu/owl/research_and_citation/mla_style/mla_formatting_and_style_guide/mla_formatting_and_style_guide.html</a:t>
            </a:r>
            <a:endParaRPr lang="en-CA" sz="1600" dirty="0" smtClean="0"/>
          </a:p>
          <a:p>
            <a:pPr marL="457200" indent="-457200">
              <a:buNone/>
            </a:pPr>
            <a:r>
              <a:rPr lang="en-CA" sz="1600" u="sng" dirty="0" smtClean="0"/>
              <a:t>Website For APA</a:t>
            </a:r>
          </a:p>
          <a:p>
            <a:pPr marL="457200" indent="-457200">
              <a:buNone/>
            </a:pPr>
            <a:r>
              <a:rPr lang="en-CA" sz="1600" dirty="0" smtClean="0">
                <a:hlinkClick r:id="rId4"/>
              </a:rPr>
              <a:t>https://owl.purdue.edu/owl/research_and_citation/apa_style/apa_formatting_and_style_guide/general_format.html</a:t>
            </a:r>
            <a:endParaRPr lang="en-US" sz="1600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338</Words>
  <Application>Microsoft Office PowerPoint</Application>
  <PresentationFormat>On-screen Show (4:3)</PresentationFormat>
  <Paragraphs>59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HHS4U:Canadian Families Research and Inquiry Skills </vt:lpstr>
      <vt:lpstr>Exploration Inquiry Method</vt:lpstr>
      <vt:lpstr>Gathering/Investigating Research Select Primary/Secondary Sources</vt:lpstr>
      <vt:lpstr>Gathering/Investigating Research</vt:lpstr>
      <vt:lpstr>Processing Information</vt:lpstr>
      <vt:lpstr>Processing Information</vt:lpstr>
      <vt:lpstr>Communicating and Reflecting on  Research Process</vt:lpstr>
      <vt:lpstr>Documenting Sources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teacher</cp:lastModifiedBy>
  <cp:revision>57</cp:revision>
  <dcterms:created xsi:type="dcterms:W3CDTF">2019-05-05T23:22:58Z</dcterms:created>
  <dcterms:modified xsi:type="dcterms:W3CDTF">2020-03-04T15:45:04Z</dcterms:modified>
</cp:coreProperties>
</file>