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7"/>
  </p:notesMasterIdLst>
  <p:sldIdLst>
    <p:sldId id="261" r:id="rId2"/>
    <p:sldId id="262" r:id="rId3"/>
    <p:sldId id="263" r:id="rId4"/>
    <p:sldId id="264" r:id="rId5"/>
    <p:sldId id="265" r:id="rId6"/>
    <p:sldId id="266" r:id="rId7"/>
    <p:sldId id="267" r:id="rId8"/>
    <p:sldId id="268" r:id="rId9"/>
    <p:sldId id="269" r:id="rId10"/>
    <p:sldId id="270" r:id="rId11"/>
    <p:sldId id="271" r:id="rId12"/>
    <p:sldId id="275" r:id="rId13"/>
    <p:sldId id="272" r:id="rId14"/>
    <p:sldId id="273" r:id="rId15"/>
    <p:sldId id="274" r:id="rId16"/>
    <p:sldId id="276" r:id="rId17"/>
    <p:sldId id="277" r:id="rId18"/>
    <p:sldId id="278" r:id="rId19"/>
    <p:sldId id="279" r:id="rId20"/>
    <p:sldId id="280" r:id="rId21"/>
    <p:sldId id="281" r:id="rId22"/>
    <p:sldId id="282" r:id="rId23"/>
    <p:sldId id="283" r:id="rId24"/>
    <p:sldId id="284" r:id="rId25"/>
    <p:sldId id="285" r:id="rId26"/>
    <p:sldId id="286" r:id="rId27"/>
    <p:sldId id="289" r:id="rId28"/>
    <p:sldId id="290" r:id="rId29"/>
    <p:sldId id="287" r:id="rId30"/>
    <p:sldId id="288"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38"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84"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E079A-E5D9-40CE-BF4C-B56BFA6DCB2A}" type="datetimeFigureOut">
              <a:rPr lang="en-CA" smtClean="0"/>
              <a:t>08/09/2021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A311B-7144-41FA-805F-23E77ECEB828}"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53</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54</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55</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56</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57</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58</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59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60</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61</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62</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63</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64</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65</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66</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67</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68</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69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7</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70</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71</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72</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73</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74</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75</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F0A311B-7144-41FA-805F-23E77ECEB828}" type="slidenum">
              <a:rPr lang="en-CA" smtClean="0"/>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609600"/>
            <a:ext cx="5404104" cy="3282696"/>
          </a:xfrm>
          <a:prstGeom prst="roundRect">
            <a:avLst>
              <a:gd name="adj" fmla="val 10522"/>
            </a:avLst>
          </a:prstGeom>
          <a:ln w="57150">
            <a:solidFill>
              <a:schemeClr val="bg1"/>
            </a:solidFill>
          </a:ln>
        </p:spPr>
        <p:style>
          <a:lnRef idx="1">
            <a:schemeClr val="accent4"/>
          </a:lnRef>
          <a:fillRef idx="3">
            <a:schemeClr val="accent4"/>
          </a:fillRef>
          <a:effectRef idx="2">
            <a:schemeClr val="accent4"/>
          </a:effectRef>
          <a:fontRef idx="none"/>
        </p:style>
        <p:txBody>
          <a:bodyPr vert="horz" lIns="91440" tIns="182880" rIns="91440" bIns="182880" rtlCol="0">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anose="05000000000000000000" pitchFamily="2" charset="2"/>
              <a:buNone/>
              <a:defRPr sz="5400" b="1" kern="1200" baseline="0">
                <a:gradFill>
                  <a:gsLst>
                    <a:gs pos="50000">
                      <a:schemeClr val="bg1">
                        <a:lumMod val="85000"/>
                      </a:schemeClr>
                    </a:gs>
                    <a:gs pos="100000">
                      <a:schemeClr val="bg1">
                        <a:lumMod val="65000"/>
                      </a:schemeClr>
                    </a:gs>
                  </a:gsLst>
                  <a:lin ang="5400000" scaled="0"/>
                </a:gradFill>
                <a:effectLst/>
                <a:latin typeface="+mj-lt"/>
                <a:ea typeface="+mj-ea"/>
                <a:cs typeface="+mj-cs"/>
              </a:defRPr>
            </a:lvl1pPr>
          </a:lstStyle>
          <a:p>
            <a:r>
              <a:rPr lang="en-CA" smtClean="0"/>
              <a:t>Click to edit Master title style</a:t>
            </a:r>
          </a:p>
        </p:txBody>
      </p:sp>
      <p:sp>
        <p:nvSpPr>
          <p:cNvPr id="3" name="Subtitle 2"/>
          <p:cNvSpPr>
            <a:spLocks noGrp="1"/>
          </p:cNvSpPr>
          <p:nvPr>
            <p:ph type="subTitle" idx="1"/>
          </p:nvPr>
        </p:nvSpPr>
        <p:spPr>
          <a:xfrm>
            <a:off x="2057400" y="4191000"/>
            <a:ext cx="5029200" cy="1447800"/>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gn="ctr" defTabSz="914400" rtl="0" eaLnBrk="1" latinLnBrk="0" hangingPunct="1">
              <a:spcBef>
                <a:spcPts val="0"/>
              </a:spcBef>
              <a:buSzPct val="80000"/>
              <a:buFont typeface="Wingdings" panose="05000000000000000000"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p>
        </p:txBody>
      </p:sp>
      <p:sp>
        <p:nvSpPr>
          <p:cNvPr id="4" name="Date Placeholder 3"/>
          <p:cNvSpPr>
            <a:spLocks noGrp="1"/>
          </p:cNvSpPr>
          <p:nvPr>
            <p:ph type="dt" sz="half" idx="10"/>
          </p:nvPr>
        </p:nvSpPr>
        <p:spPr/>
        <p:txBody>
          <a:bodyPr/>
          <a:lstStyle/>
          <a:p>
            <a:fld id="{54AB02A5-4FE5-49D9-9E24-09F23B90C450}"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67C167-D393-9841-BEAA-85011B8D2F08}" type="datetimeFigureOut">
              <a:rPr lang="en-US" smtClean="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19A3CE-CAC8-E340-9171-DB8CAD2FF113}" type="slidenum">
              <a:rPr lang="en-US" smtClean="0"/>
              <a:pPr/>
              <a:t>‹#›</a:t>
            </a:fld>
            <a:endParaRPr lang="en-US" dirty="0"/>
          </a:p>
        </p:txBody>
      </p:sp>
      <p:sp>
        <p:nvSpPr>
          <p:cNvPr id="8" name="Title 1"/>
          <p:cNvSpPr>
            <a:spLocks noGrp="1"/>
          </p:cNvSpPr>
          <p:nvPr>
            <p:ph type="title"/>
          </p:nvPr>
        </p:nvSpPr>
        <p:spPr>
          <a:xfrm>
            <a:off x="591670" y="793376"/>
            <a:ext cx="3807293" cy="968189"/>
          </a:xfrm>
          <a:scene3d>
            <a:camera prst="orthographicFront"/>
            <a:lightRig rig="chilly" dir="t"/>
          </a:scene3d>
          <a:sp3d extrusionH="12700">
            <a:extrusionClr>
              <a:schemeClr val="bg1"/>
            </a:extrusionClr>
          </a:sp3d>
        </p:spPr>
        <p:txBody>
          <a:bodyPr vert="horz" lIns="91440" tIns="45720" rIns="91440" bIns="45720" rtlCol="0" anchor="b">
            <a:noAutofit/>
            <a:sp3d extrusionH="12700">
              <a:extrusionClr>
                <a:schemeClr val="bg1"/>
              </a:extrusionClr>
            </a:sp3d>
          </a:bodyPr>
          <a:lstStyle>
            <a:lvl1pPr algn="l" defTabSz="914400" rtl="0" eaLnBrk="1" latinLnBrk="0" hangingPunct="1">
              <a:lnSpc>
                <a:spcPts val="4000"/>
              </a:lnSpc>
              <a:spcBef>
                <a:spcPct val="0"/>
              </a:spcBef>
              <a:buNone/>
              <a:defRPr sz="36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a:lstStyle>
          <a:p>
            <a:r>
              <a:rPr lang="en-CA" smtClean="0"/>
              <a:t>Click to edit Master title style</a:t>
            </a:r>
          </a:p>
        </p:txBody>
      </p:sp>
      <p:sp>
        <p:nvSpPr>
          <p:cNvPr id="9" name="Text Placeholder 3"/>
          <p:cNvSpPr>
            <a:spLocks noGrp="1"/>
          </p:cNvSpPr>
          <p:nvPr>
            <p:ph type="body" sz="half" idx="2"/>
          </p:nvPr>
        </p:nvSpPr>
        <p:spPr>
          <a:xfrm>
            <a:off x="591670" y="1748118"/>
            <a:ext cx="3807293" cy="3585882"/>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nSpc>
                <a:spcPct val="110000"/>
              </a:lnSpc>
              <a:buNone/>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anose="05000000000000000000" pitchFamily="2" charset="2"/>
              <a:buNone/>
            </a:pPr>
            <a:r>
              <a:rPr lang="en-CA" smtClean="0"/>
              <a:t>Click to edit Master text styles</a:t>
            </a:r>
          </a:p>
        </p:txBody>
      </p:sp>
      <p:sp>
        <p:nvSpPr>
          <p:cNvPr id="11" name="Picture Placeholder 10"/>
          <p:cNvSpPr>
            <a:spLocks noGrp="1"/>
          </p:cNvSpPr>
          <p:nvPr>
            <p:ph type="pic" sz="quarter" idx="13"/>
          </p:nvPr>
        </p:nvSpPr>
        <p:spPr>
          <a:xfrm>
            <a:off x="4800600" y="671514"/>
            <a:ext cx="3810000" cy="4599734"/>
          </a:xfrm>
          <a:prstGeom prst="roundRect">
            <a:avLst>
              <a:gd name="adj" fmla="val 4391"/>
            </a:avLst>
          </a:prstGeom>
          <a:noFill/>
          <a:ln w="57150">
            <a:solidFill>
              <a:schemeClr val="bg1"/>
            </a:solidFill>
          </a:ln>
        </p:spPr>
        <p:style>
          <a:lnRef idx="1">
            <a:schemeClr val="accent1"/>
          </a:lnRef>
          <a:fillRef idx="3">
            <a:schemeClr val="accent1"/>
          </a:fillRef>
          <a:effectRef idx="2">
            <a:schemeClr val="accent1"/>
          </a:effectRef>
          <a:fontRef idx="none"/>
        </p:style>
        <p:txBody>
          <a:bodyPr vert="horz" lIns="91440" tIns="45720" rIns="91440" bIns="45720" rtlCol="0">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anose="05000000000000000000" pitchFamily="2" charset="2"/>
              <a:buNone/>
              <a:defRPr sz="24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en-CA" dirty="0" smtClean="0"/>
              <a:t>Click icon to add picture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306"/>
            <a:ext cx="5484813" cy="1143000"/>
          </a:xfrm>
        </p:spPr>
        <p:txBody>
          <a:bodyPr/>
          <a:lstStyle>
            <a:lvl1pPr>
              <a:defRPr>
                <a:effectLst/>
              </a:defRPr>
            </a:lvl1pPr>
          </a:lstStyle>
          <a:p>
            <a:r>
              <a:rPr lang="en-CA" smtClean="0"/>
              <a:t>Click to edit Master title style</a:t>
            </a:r>
          </a:p>
        </p:txBody>
      </p:sp>
      <p:sp>
        <p:nvSpPr>
          <p:cNvPr id="3" name="Vertical Text Placeholder 2"/>
          <p:cNvSpPr>
            <a:spLocks noGrp="1"/>
          </p:cNvSpPr>
          <p:nvPr>
            <p:ph type="body" orient="vert" idx="1"/>
          </p:nvPr>
        </p:nvSpPr>
        <p:spPr>
          <a:xfrm>
            <a:off x="673100" y="1747839"/>
            <a:ext cx="7823200" cy="4316411"/>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4" name="Date Placeholder 3"/>
          <p:cNvSpPr>
            <a:spLocks noGrp="1"/>
          </p:cNvSpPr>
          <p:nvPr>
            <p:ph type="dt" sz="half" idx="10"/>
          </p:nvPr>
        </p:nvSpPr>
        <p:spPr/>
        <p:txBody>
          <a:bodyPr/>
          <a:lstStyle/>
          <a:p>
            <a:fld id="{8067C167-D393-9841-BEAA-85011B8D2F08}"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9A3CE-CAC8-E340-9171-DB8CAD2FF11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082" y="389966"/>
            <a:ext cx="1524000" cy="5736198"/>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defRPr>
            </a:lvl1pPr>
          </a:lstStyle>
          <a:p>
            <a:r>
              <a:rPr lang="en-CA" smtClean="0"/>
              <a:t>Click to edit Master title style</a:t>
            </a:r>
          </a:p>
        </p:txBody>
      </p:sp>
      <p:sp>
        <p:nvSpPr>
          <p:cNvPr id="3" name="Vertical Text Placeholder 2"/>
          <p:cNvSpPr>
            <a:spLocks noGrp="1"/>
          </p:cNvSpPr>
          <p:nvPr>
            <p:ph type="body" orient="vert" idx="1"/>
          </p:nvPr>
        </p:nvSpPr>
        <p:spPr>
          <a:xfrm>
            <a:off x="914399" y="644525"/>
            <a:ext cx="6399213" cy="5419726"/>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4" name="Date Placeholder 3"/>
          <p:cNvSpPr>
            <a:spLocks noGrp="1"/>
          </p:cNvSpPr>
          <p:nvPr>
            <p:ph type="dt" sz="half" idx="10"/>
          </p:nvPr>
        </p:nvSpPr>
        <p:spPr/>
        <p:txBody>
          <a:bodyPr/>
          <a:lstStyle/>
          <a:p>
            <a:fld id="{8067C167-D393-9841-BEAA-85011B8D2F08}"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9A3CE-CAC8-E340-9171-DB8CAD2FF11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4" name="Date Placeholder 3"/>
          <p:cNvSpPr>
            <a:spLocks noGrp="1"/>
          </p:cNvSpPr>
          <p:nvPr>
            <p:ph type="dt" sz="half" idx="10"/>
          </p:nvPr>
        </p:nvSpPr>
        <p:spPr/>
        <p:txBody>
          <a:bodyPr/>
          <a:lstStyle/>
          <a:p>
            <a:fld id="{8067C167-D393-9841-BEAA-85011B8D2F08}"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19A3CE-CAC8-E340-9171-DB8CAD2FF11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881187" y="631824"/>
            <a:ext cx="5407025" cy="3281363"/>
          </a:xfrm>
          <a:prstGeom prst="roundRect">
            <a:avLst>
              <a:gd name="adj" fmla="val 8881"/>
            </a:avLst>
          </a:prstGeom>
          <a:noFill/>
          <a:ln w="57150">
            <a:solidFill>
              <a:schemeClr val="bg1"/>
            </a:solidFill>
          </a:ln>
        </p:spPr>
        <p:style>
          <a:lnRef idx="1">
            <a:schemeClr val="accent1"/>
          </a:lnRef>
          <a:fillRef idx="3">
            <a:schemeClr val="accent1"/>
          </a:fillRef>
          <a:effectRef idx="2">
            <a:schemeClr val="accent1"/>
          </a:effectRef>
          <a:fontRef idx="none"/>
        </p:style>
        <p:txBody>
          <a:bodyPr/>
          <a:lstStyle>
            <a:lvl1pPr>
              <a:buNone/>
              <a:defRPr/>
            </a:lvl1pPr>
          </a:lstStyle>
          <a:p>
            <a:r>
              <a:rPr lang="en-CA" dirty="0" smtClean="0"/>
              <a:t>Click icon to add picture</a:t>
            </a:r>
            <a:endParaRPr dirty="0"/>
          </a:p>
        </p:txBody>
      </p:sp>
      <p:sp>
        <p:nvSpPr>
          <p:cNvPr id="2" name="Title 1"/>
          <p:cNvSpPr>
            <a:spLocks noGrp="1"/>
          </p:cNvSpPr>
          <p:nvPr>
            <p:ph type="ctrTitle"/>
          </p:nvPr>
        </p:nvSpPr>
        <p:spPr>
          <a:xfrm>
            <a:off x="658368" y="4495800"/>
            <a:ext cx="7827264" cy="1219200"/>
          </a:xfrm>
        </p:spPr>
        <p:txBody>
          <a:bodyPr anchor="b" anchorCtr="0">
            <a:noAutofit/>
          </a:bodyPr>
          <a:lstStyle>
            <a:lvl1pPr>
              <a:lnSpc>
                <a:spcPts val="5200"/>
              </a:lnSpc>
              <a:defRPr sz="4800" b="1">
                <a:gradFill>
                  <a:gsLst>
                    <a:gs pos="50000">
                      <a:schemeClr val="tx1">
                        <a:lumMod val="65000"/>
                        <a:lumOff val="35000"/>
                      </a:schemeClr>
                    </a:gs>
                    <a:gs pos="100000">
                      <a:schemeClr val="tx1">
                        <a:lumMod val="85000"/>
                        <a:lumOff val="15000"/>
                      </a:schemeClr>
                    </a:gs>
                  </a:gsLst>
                  <a:lin ang="5400000" scaled="0"/>
                </a:gradFill>
                <a:effectLst/>
              </a:defRPr>
            </a:lvl1pPr>
          </a:lstStyle>
          <a:p>
            <a:r>
              <a:rPr lang="en-CA" smtClean="0"/>
              <a:t>Click to edit Master title style</a:t>
            </a:r>
          </a:p>
        </p:txBody>
      </p:sp>
      <p:sp>
        <p:nvSpPr>
          <p:cNvPr id="3" name="Subtitle 2"/>
          <p:cNvSpPr>
            <a:spLocks noGrp="1"/>
          </p:cNvSpPr>
          <p:nvPr>
            <p:ph type="subTitle" idx="1"/>
          </p:nvPr>
        </p:nvSpPr>
        <p:spPr>
          <a:xfrm>
            <a:off x="658368" y="5715000"/>
            <a:ext cx="7827264" cy="501000"/>
          </a:xfrm>
        </p:spPr>
        <p:txBody>
          <a:bodyPr>
            <a:normAutofit/>
          </a:bodyPr>
          <a:lstStyle>
            <a:lvl1pPr marL="0" indent="0" algn="ctr">
              <a:spcBef>
                <a:spcPts val="0"/>
              </a:spcBef>
              <a:buNone/>
              <a:defRPr sz="2000" b="1">
                <a:gradFill>
                  <a:gsLst>
                    <a:gs pos="50000">
                      <a:schemeClr val="tx1">
                        <a:lumMod val="65000"/>
                        <a:lumOff val="35000"/>
                      </a:schemeClr>
                    </a:gs>
                    <a:gs pos="100000">
                      <a:schemeClr val="tx1">
                        <a:lumMod val="85000"/>
                        <a:lumOff val="15000"/>
                      </a:schemeClr>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p>
        </p:txBody>
      </p:sp>
      <p:sp>
        <p:nvSpPr>
          <p:cNvPr id="4" name="Date Placeholder 3"/>
          <p:cNvSpPr>
            <a:spLocks noGrp="1"/>
          </p:cNvSpPr>
          <p:nvPr>
            <p:ph type="dt" sz="half" idx="10"/>
          </p:nvPr>
        </p:nvSpPr>
        <p:spPr>
          <a:xfrm>
            <a:off x="457200" y="6221132"/>
            <a:ext cx="2133600" cy="300318"/>
          </a:xfrm>
        </p:spPr>
        <p:txBody>
          <a:bodyPr/>
          <a:lstStyle>
            <a:lvl1pPr>
              <a:defRPr sz="1100" b="1">
                <a:solidFill>
                  <a:schemeClr val="tx1">
                    <a:lumMod val="50000"/>
                    <a:lumOff val="50000"/>
                  </a:schemeClr>
                </a:solidFill>
              </a:defRPr>
            </a:lvl1pPr>
          </a:lstStyle>
          <a:p>
            <a:fld id="{8067C167-D393-9841-BEAA-85011B8D2F08}" type="datetimeFigureOut">
              <a:rPr lang="en-US" smtClean="0"/>
              <a:pPr/>
              <a:t>9/8/2021</a:t>
            </a:fld>
            <a:endParaRPr lang="en-US" dirty="0"/>
          </a:p>
        </p:txBody>
      </p:sp>
      <p:sp>
        <p:nvSpPr>
          <p:cNvPr id="5" name="Footer Placeholder 4"/>
          <p:cNvSpPr>
            <a:spLocks noGrp="1"/>
          </p:cNvSpPr>
          <p:nvPr>
            <p:ph type="ftr" sz="quarter" idx="11"/>
          </p:nvPr>
        </p:nvSpPr>
        <p:spPr>
          <a:xfrm>
            <a:off x="3124200" y="6212541"/>
            <a:ext cx="2895600" cy="300318"/>
          </a:xfrm>
        </p:spPr>
        <p:txBody>
          <a:bodyPr/>
          <a:lstStyle>
            <a:lvl1pP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12"/>
          </p:nvPr>
        </p:nvSpPr>
        <p:spPr>
          <a:xfrm>
            <a:off x="6553200" y="6212541"/>
            <a:ext cx="2133600" cy="300318"/>
          </a:xfrm>
        </p:spPr>
        <p:txBody>
          <a:bodyPr/>
          <a:lstStyle>
            <a:lvl1pPr>
              <a:defRPr sz="1400" b="1">
                <a:solidFill>
                  <a:schemeClr val="tx1">
                    <a:lumMod val="50000"/>
                    <a:lumOff val="50000"/>
                  </a:schemeClr>
                </a:solidFill>
              </a:defRPr>
            </a:lvl1pPr>
          </a:lstStyle>
          <a:p>
            <a:fld id="{DE19A3CE-CAC8-E340-9171-DB8CAD2FF11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100" y="2424953"/>
            <a:ext cx="7823200" cy="1474788"/>
          </a:xfrm>
        </p:spPr>
        <p:txBody>
          <a:bodyPr anchor="b" anchorCtr="0"/>
          <a:lstStyle>
            <a:lvl1pPr algn="ctr">
              <a:defRPr sz="4800" b="1" cap="none" baseline="0">
                <a:effectLst/>
              </a:defRPr>
            </a:lvl1pPr>
          </a:lstStyle>
          <a:p>
            <a:r>
              <a:rPr lang="en-CA" smtClean="0"/>
              <a:t>Click to edit Master title style</a:t>
            </a:r>
          </a:p>
        </p:txBody>
      </p:sp>
      <p:sp>
        <p:nvSpPr>
          <p:cNvPr id="3" name="Text Placeholder 2"/>
          <p:cNvSpPr>
            <a:spLocks noGrp="1"/>
          </p:cNvSpPr>
          <p:nvPr>
            <p:ph type="body" idx="1"/>
          </p:nvPr>
        </p:nvSpPr>
        <p:spPr>
          <a:xfrm>
            <a:off x="673100" y="3913188"/>
            <a:ext cx="7823200" cy="554694"/>
          </a:xfrm>
        </p:spPr>
        <p:txBody>
          <a:bodyPr vert="horz" lIns="91440" tIns="45720" rIns="91440" bIns="45720" rtlCol="0">
            <a:normAutofit/>
          </a:bodyPr>
          <a:lstStyle>
            <a:lvl1pPr marL="0" indent="0" algn="ctr" defTabSz="914400" rtl="0" eaLnBrk="1" latinLnBrk="0" hangingPunct="1">
              <a:spcBef>
                <a:spcPts val="0"/>
              </a:spcBef>
              <a:buSzPct val="80000"/>
              <a:buFont typeface="Wingdings" panose="05000000000000000000"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9/8/2021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p>
        </p:txBody>
      </p:sp>
      <p:sp>
        <p:nvSpPr>
          <p:cNvPr id="3" name="Content Placeholder 2"/>
          <p:cNvSpPr>
            <a:spLocks noGrp="1"/>
          </p:cNvSpPr>
          <p:nvPr>
            <p:ph sz="half" idx="1"/>
          </p:nvPr>
        </p:nvSpPr>
        <p:spPr>
          <a:xfrm>
            <a:off x="914400" y="1747838"/>
            <a:ext cx="3563470"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4" name="Content Placeholder 3"/>
          <p:cNvSpPr>
            <a:spLocks noGrp="1"/>
          </p:cNvSpPr>
          <p:nvPr>
            <p:ph sz="half" idx="2"/>
          </p:nvPr>
        </p:nvSpPr>
        <p:spPr>
          <a:xfrm>
            <a:off x="4648199" y="1747838"/>
            <a:ext cx="3565526"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5" name="Date Placeholder 4"/>
          <p:cNvSpPr>
            <a:spLocks noGrp="1"/>
          </p:cNvSpPr>
          <p:nvPr>
            <p:ph type="dt" sz="half" idx="10"/>
          </p:nvPr>
        </p:nvSpPr>
        <p:spPr/>
        <p:txBody>
          <a:bodyPr/>
          <a:lstStyle/>
          <a:p>
            <a:fld id="{8067C167-D393-9841-BEAA-85011B8D2F08}" type="datetimeFigureOut">
              <a:rPr lang="en-US" smtClean="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19A3CE-CAC8-E340-9171-DB8CAD2FF11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p>
        </p:txBody>
      </p:sp>
      <p:sp>
        <p:nvSpPr>
          <p:cNvPr id="3" name="Text Placeholder 2"/>
          <p:cNvSpPr>
            <a:spLocks noGrp="1"/>
          </p:cNvSpPr>
          <p:nvPr>
            <p:ph type="body" idx="1"/>
          </p:nvPr>
        </p:nvSpPr>
        <p:spPr>
          <a:xfrm>
            <a:off x="914398"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914398"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5" name="Text Placeholder 4"/>
          <p:cNvSpPr>
            <a:spLocks noGrp="1"/>
          </p:cNvSpPr>
          <p:nvPr>
            <p:ph type="body" sz="quarter" idx="3"/>
          </p:nvPr>
        </p:nvSpPr>
        <p:spPr>
          <a:xfrm>
            <a:off x="4658471"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58471"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7" name="Date Placeholder 6"/>
          <p:cNvSpPr>
            <a:spLocks noGrp="1"/>
          </p:cNvSpPr>
          <p:nvPr>
            <p:ph type="dt" sz="half" idx="10"/>
          </p:nvPr>
        </p:nvSpPr>
        <p:spPr/>
        <p:txBody>
          <a:bodyPr/>
          <a:lstStyle/>
          <a:p>
            <a:fld id="{8067C167-D393-9841-BEAA-85011B8D2F08}" type="datetimeFigureOut">
              <a:rPr lang="en-US" smtClean="0"/>
              <a:pPr/>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19A3CE-CAC8-E340-9171-DB8CAD2FF11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p>
        </p:txBody>
      </p:sp>
      <p:sp>
        <p:nvSpPr>
          <p:cNvPr id="3" name="Date Placeholder 2"/>
          <p:cNvSpPr>
            <a:spLocks noGrp="1"/>
          </p:cNvSpPr>
          <p:nvPr>
            <p:ph type="dt" sz="half" idx="10"/>
          </p:nvPr>
        </p:nvSpPr>
        <p:spPr/>
        <p:txBody>
          <a:bodyPr/>
          <a:lstStyle/>
          <a:p>
            <a:fld id="{8067C167-D393-9841-BEAA-85011B8D2F08}" type="datetimeFigureOut">
              <a:rPr lang="en-US" smtClean="0"/>
              <a:pPr/>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19A3CE-CAC8-E340-9171-DB8CAD2FF1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7C167-D393-9841-BEAA-85011B8D2F08}" type="datetimeFigureOut">
              <a:rPr lang="en-US" smtClean="0"/>
              <a:pPr/>
              <a:t>9/8/2021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19A3CE-CAC8-E340-9171-DB8CAD2FF11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70" y="793376"/>
            <a:ext cx="3794760" cy="968189"/>
          </a:xfrm>
        </p:spPr>
        <p:txBody>
          <a:bodyPr anchor="b"/>
          <a:lstStyle>
            <a:lvl1pPr algn="l">
              <a:lnSpc>
                <a:spcPts val="4000"/>
              </a:lnSpc>
              <a:defRPr sz="3600" b="1"/>
            </a:lvl1pPr>
          </a:lstStyle>
          <a:p>
            <a:r>
              <a:rPr lang="en-CA" smtClean="0"/>
              <a:t>Click to edit Master title style</a:t>
            </a:r>
          </a:p>
        </p:txBody>
      </p:sp>
      <p:sp>
        <p:nvSpPr>
          <p:cNvPr id="3" name="Content Placeholder 2"/>
          <p:cNvSpPr>
            <a:spLocks noGrp="1"/>
          </p:cNvSpPr>
          <p:nvPr>
            <p:ph idx="1"/>
          </p:nvPr>
        </p:nvSpPr>
        <p:spPr>
          <a:xfrm>
            <a:off x="4800600" y="658906"/>
            <a:ext cx="3794760" cy="5405719"/>
          </a:xfrm>
        </p:spPr>
        <p:txBody>
          <a:bodyPr>
            <a:normAutofit/>
          </a:bodyPr>
          <a:lstStyle>
            <a:lvl1pPr>
              <a:spcBef>
                <a:spcPts val="2000"/>
              </a:spcBef>
              <a:defRPr sz="2200">
                <a:effectLst/>
              </a:defRPr>
            </a:lvl1pPr>
            <a:lvl2pPr>
              <a:spcBef>
                <a:spcPts val="2000"/>
              </a:spcBef>
              <a:defRPr sz="2000">
                <a:effectLst/>
              </a:defRPr>
            </a:lvl2pPr>
            <a:lvl3pPr>
              <a:spcBef>
                <a:spcPts val="2000"/>
              </a:spcBef>
              <a:defRPr sz="1800">
                <a:effectLst/>
              </a:defRPr>
            </a:lvl3pPr>
            <a:lvl4pPr>
              <a:spcBef>
                <a:spcPts val="2000"/>
              </a:spcBef>
              <a:defRPr sz="1800">
                <a:effectLst/>
              </a:defRPr>
            </a:lvl4pPr>
            <a:lvl5pPr>
              <a:spcBef>
                <a:spcPts val="2000"/>
              </a:spcBef>
              <a:defRPr sz="1800">
                <a:effectLst/>
              </a:defRPr>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4" name="Text Placeholder 3"/>
          <p:cNvSpPr>
            <a:spLocks noGrp="1"/>
          </p:cNvSpPr>
          <p:nvPr>
            <p:ph type="body" sz="half" idx="2"/>
          </p:nvPr>
        </p:nvSpPr>
        <p:spPr>
          <a:xfrm>
            <a:off x="591670" y="1748118"/>
            <a:ext cx="3794760" cy="3814482"/>
          </a:xfrm>
        </p:spPr>
        <p:txBody>
          <a:bodyPr>
            <a:normAutofit/>
          </a:bodyPr>
          <a:lstStyle>
            <a:lvl1pPr marL="0" indent="0">
              <a:lnSpc>
                <a:spcPct val="110000"/>
              </a:lnSpc>
              <a:buNone/>
              <a:defRPr sz="20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067C167-D393-9841-BEAA-85011B8D2F08}" type="datetimeFigureOut">
              <a:rPr lang="en-US" smtClean="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1"/>
            <a:ext cx="7313613" cy="1264024"/>
          </a:xfrm>
          <a:prstGeom prst="rect">
            <a:avLst/>
          </a:prstGeom>
          <a:scene3d>
            <a:camera prst="orthographicFront"/>
            <a:lightRig rig="chilly" dir="t"/>
          </a:scene3d>
          <a:sp3d extrusionH="12700">
            <a:extrusionClr>
              <a:schemeClr val="bg1"/>
            </a:extrusionClr>
          </a:sp3d>
        </p:spPr>
        <p:txBody>
          <a:bodyPr vert="horz" lIns="91440" tIns="45720" rIns="91440" bIns="45720" rtlCol="0" anchor="ctr">
            <a:noAutofit/>
            <a:sp3d extrusionH="12700">
              <a:extrusionClr>
                <a:schemeClr val="bg1"/>
              </a:extrusionClr>
            </a:sp3d>
          </a:bodyPr>
          <a:lstStyle/>
          <a:p>
            <a:r>
              <a:rPr lang="en-CA" smtClean="0"/>
              <a:t>Click to edit Master title style</a:t>
            </a:r>
          </a:p>
        </p:txBody>
      </p:sp>
      <p:sp>
        <p:nvSpPr>
          <p:cNvPr id="3" name="Text Placeholder 2"/>
          <p:cNvSpPr>
            <a:spLocks noGrp="1"/>
          </p:cNvSpPr>
          <p:nvPr>
            <p:ph type="body" idx="1"/>
          </p:nvPr>
        </p:nvSpPr>
        <p:spPr>
          <a:xfrm>
            <a:off x="914400" y="1747838"/>
            <a:ext cx="7313613" cy="4303338"/>
          </a:xfrm>
          <a:prstGeom prst="rect">
            <a:avLst/>
          </a:prstGeom>
          <a:effectLst/>
        </p:spPr>
        <p:txBody>
          <a:bodyPr vert="horz" lIns="91440" tIns="45720" rIns="91440" bIns="45720" rtlCol="0">
            <a:normAutofit/>
            <a:scene3d>
              <a:camera prst="orthographicFront"/>
              <a:lightRig rig="chilly" dir="t"/>
            </a:scene3d>
            <a:sp3d extrusionH="6350">
              <a:extrusionClr>
                <a:schemeClr val="bg1"/>
              </a:extrusionClr>
            </a:sp3d>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4" name="Date Placeholder 3"/>
          <p:cNvSpPr>
            <a:spLocks noGrp="1"/>
          </p:cNvSpPr>
          <p:nvPr>
            <p:ph type="dt" sz="half" idx="2"/>
          </p:nvPr>
        </p:nvSpPr>
        <p:spPr>
          <a:xfrm>
            <a:off x="457200" y="6225988"/>
            <a:ext cx="2133600" cy="277906"/>
          </a:xfrm>
          <a:prstGeom prst="rect">
            <a:avLst/>
          </a:prstGeom>
        </p:spPr>
        <p:txBody>
          <a:bodyPr vert="horz" lIns="91440" tIns="45720" rIns="91440" bIns="45720" rtlCol="0" anchor="ctr"/>
          <a:lstStyle>
            <a:lvl1pPr marL="0" algn="l" defTabSz="914400" rtl="0" eaLnBrk="1" latinLnBrk="0" hangingPunct="1">
              <a:defRPr sz="1100" b="1" kern="1200">
                <a:solidFill>
                  <a:schemeClr val="tx1">
                    <a:lumMod val="50000"/>
                    <a:lumOff val="50000"/>
                  </a:schemeClr>
                </a:solidFill>
                <a:latin typeface="+mn-lt"/>
                <a:ea typeface="+mn-ea"/>
                <a:cs typeface="+mn-cs"/>
              </a:defRPr>
            </a:lvl1pPr>
          </a:lstStyle>
          <a:p>
            <a:fld id="{8067C167-D393-9841-BEAA-85011B8D2F08}" type="datetimeFigureOut">
              <a:rPr lang="en-US" smtClean="0"/>
              <a:pPr/>
              <a:t>9/8/2021</a:t>
            </a:fld>
            <a:endParaRPr lang="en-US" dirty="0"/>
          </a:p>
        </p:txBody>
      </p:sp>
      <p:sp>
        <p:nvSpPr>
          <p:cNvPr id="5" name="Footer Placeholder 4"/>
          <p:cNvSpPr>
            <a:spLocks noGrp="1"/>
          </p:cNvSpPr>
          <p:nvPr>
            <p:ph type="ftr" sz="quarter" idx="3"/>
          </p:nvPr>
        </p:nvSpPr>
        <p:spPr>
          <a:xfrm>
            <a:off x="3124200" y="6225988"/>
            <a:ext cx="2895600" cy="277906"/>
          </a:xfrm>
          <a:prstGeom prst="rect">
            <a:avLst/>
          </a:prstGeom>
        </p:spPr>
        <p:txBody>
          <a:bodyPr vert="horz" lIns="91440" tIns="45720" rIns="91440" bIns="45720" rtlCol="0" anchor="ctr"/>
          <a:lstStyle>
            <a:lvl1pPr marL="0" algn="ctr" defTabSz="914400" rtl="0" eaLnBrk="1" latinLnBrk="0" hangingPunct="1">
              <a:defRPr sz="1100" b="1" kern="1200">
                <a:solidFill>
                  <a:schemeClr val="tx1">
                    <a:lumMod val="50000"/>
                    <a:lumOff val="50000"/>
                  </a:schemeClr>
                </a:solidFill>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6553200" y="6225988"/>
            <a:ext cx="2133600" cy="277906"/>
          </a:xfrm>
          <a:prstGeom prst="rect">
            <a:avLst/>
          </a:prstGeom>
        </p:spPr>
        <p:txBody>
          <a:bodyPr vert="horz" lIns="91440" tIns="45720" rIns="91440" bIns="45720" rtlCol="0" anchor="ctr"/>
          <a:lstStyle>
            <a:lvl1pPr marL="0" algn="r" defTabSz="914400" rtl="0" eaLnBrk="1" latinLnBrk="0" hangingPunct="1">
              <a:defRPr sz="1400" b="1" kern="1200">
                <a:solidFill>
                  <a:schemeClr val="tx1">
                    <a:lumMod val="50000"/>
                    <a:lumOff val="50000"/>
                  </a:schemeClr>
                </a:solidFill>
                <a:latin typeface="+mn-lt"/>
                <a:ea typeface="+mn-ea"/>
                <a:cs typeface="+mn-cs"/>
              </a:defRPr>
            </a:lvl1pPr>
          </a:lstStyle>
          <a:p>
            <a:fld id="{DE19A3CE-CAC8-E340-9171-DB8CAD2FF1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ts val="5600"/>
        </a:lnSpc>
        <a:spcBef>
          <a:spcPct val="0"/>
        </a:spcBef>
        <a:buNone/>
        <a:defRPr sz="54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p:titleStyle>
    <p:bodyStyle>
      <a:lvl1pPr marL="342900" indent="-342900" algn="l" defTabSz="914400" rtl="0" eaLnBrk="1" latinLnBrk="0" hangingPunct="1">
        <a:spcBef>
          <a:spcPts val="2000"/>
        </a:spcBef>
        <a:buSzPct val="80000"/>
        <a:buFont typeface="Wingdings" panose="05000000000000000000" pitchFamily="2" charset="2"/>
        <a:buChar char="l"/>
        <a:defRPr sz="24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685800" indent="-336550" algn="l" defTabSz="914400" rtl="0" eaLnBrk="1" latinLnBrk="0" hangingPunct="1">
        <a:spcBef>
          <a:spcPct val="20000"/>
        </a:spcBef>
        <a:buSzPct val="80000"/>
        <a:buFont typeface="Wingdings" panose="05000000000000000000" pitchFamily="2" charset="2"/>
        <a:buChar char="l"/>
        <a:defRPr sz="22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2pPr>
      <a:lvl3pPr marL="1035050" indent="-349250" algn="l" defTabSz="914400" rtl="0" eaLnBrk="1" latinLnBrk="0" hangingPunct="1">
        <a:spcBef>
          <a:spcPct val="20000"/>
        </a:spcBef>
        <a:buSzPct val="80000"/>
        <a:buFont typeface="Wingdings" panose="05000000000000000000" pitchFamily="2" charset="2"/>
        <a:buChar char="l"/>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3pPr>
      <a:lvl4pPr marL="1371600" indent="-336550" algn="l" defTabSz="914400" rtl="0" eaLnBrk="1" latinLnBrk="0" hangingPunct="1">
        <a:spcBef>
          <a:spcPct val="20000"/>
        </a:spcBef>
        <a:buSzPct val="80000"/>
        <a:buFont typeface="Wingdings" panose="05000000000000000000"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4pPr>
      <a:lvl5pPr marL="1720850" indent="-349250" algn="l" defTabSz="914400" rtl="0" eaLnBrk="1" latinLnBrk="0" hangingPunct="1">
        <a:spcBef>
          <a:spcPct val="20000"/>
        </a:spcBef>
        <a:buSzPct val="80000"/>
        <a:buFont typeface="Wingdings" panose="05000000000000000000"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Unit 1: All in the Family</a:t>
            </a:r>
            <a:endParaRPr lang="en-US" dirty="0"/>
          </a:p>
        </p:txBody>
      </p:sp>
      <p:sp>
        <p:nvSpPr>
          <p:cNvPr id="5" name="Subtitle 4"/>
          <p:cNvSpPr>
            <a:spLocks noGrp="1"/>
          </p:cNvSpPr>
          <p:nvPr>
            <p:ph type="subTitle" idx="1"/>
          </p:nvPr>
        </p:nvSpPr>
        <p:spPr/>
        <p:txBody>
          <a:bodyPr/>
          <a:lstStyle/>
          <a:p>
            <a:r>
              <a:rPr lang="en-US" dirty="0" smtClean="0"/>
              <a:t>Chapter 1: Family Matters</a:t>
            </a:r>
          </a:p>
          <a:p>
            <a:r>
              <a:rPr lang="en-US" dirty="0" smtClean="0"/>
              <a:t>Chapter 2: Approaches to Studying Individuals and Families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Preconceptions?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595" dirty="0" smtClean="0"/>
              <a:t>Investigating the familiar aspects of life within the social sciences can be challenging for a number of reasons:</a:t>
            </a:r>
          </a:p>
          <a:p>
            <a:pPr lvl="1"/>
            <a:r>
              <a:rPr lang="en-US" sz="2380" dirty="0" smtClean="0"/>
              <a:t>People tend to generalize from their personal experiences and observations, but accurate generalizations require a much larger and more organized set of observations</a:t>
            </a:r>
          </a:p>
          <a:p>
            <a:pPr lvl="1"/>
            <a:r>
              <a:rPr lang="en-US" sz="2380" dirty="0" smtClean="0"/>
              <a:t>Objective studies carried out in Canadian society will reveal a wide variety of experiences that may contrast with your own</a:t>
            </a:r>
          </a:p>
          <a:p>
            <a:pPr lvl="1"/>
            <a:r>
              <a:rPr lang="en-US" sz="2380" dirty="0" smtClean="0"/>
              <a:t>Individual and family behaviour are popular topics in the media, but is very unlikely to be factual</a:t>
            </a:r>
          </a:p>
          <a:p>
            <a:pPr lvl="1"/>
            <a:r>
              <a:rPr lang="en-US" sz="2380" dirty="0" smtClean="0"/>
              <a:t>Attempting to set aside your preconceptions can involve abandoning familiar ways of thinking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Perspectives</a:t>
            </a:r>
            <a:endParaRPr lang="en-US" dirty="0"/>
          </a:p>
        </p:txBody>
      </p:sp>
      <p:sp>
        <p:nvSpPr>
          <p:cNvPr id="3" name="Content Placeholder 2"/>
          <p:cNvSpPr>
            <a:spLocks noGrp="1"/>
          </p:cNvSpPr>
          <p:nvPr>
            <p:ph idx="1"/>
          </p:nvPr>
        </p:nvSpPr>
        <p:spPr/>
        <p:txBody>
          <a:bodyPr>
            <a:normAutofit/>
          </a:bodyPr>
          <a:lstStyle/>
          <a:p>
            <a:pPr lvl="0"/>
            <a:r>
              <a:rPr lang="en-US" dirty="0" smtClean="0"/>
              <a:t>The study of individuals and their families uses a variety of </a:t>
            </a:r>
            <a:r>
              <a:rPr lang="en-US" b="1" dirty="0" smtClean="0"/>
              <a:t>theoretical perspectives</a:t>
            </a:r>
            <a:r>
              <a:rPr lang="en-US" dirty="0" smtClean="0"/>
              <a:t> from several </a:t>
            </a:r>
            <a:r>
              <a:rPr lang="en-US" b="1" dirty="0" smtClean="0"/>
              <a:t>disciplines</a:t>
            </a:r>
            <a:endParaRPr lang="en-US" sz="2800" dirty="0" smtClean="0"/>
          </a:p>
          <a:p>
            <a:pPr lvl="1"/>
            <a:r>
              <a:rPr lang="en-US" b="1" dirty="0" smtClean="0"/>
              <a:t>Disciplines</a:t>
            </a:r>
            <a:r>
              <a:rPr lang="en-US" dirty="0" smtClean="0"/>
              <a:t> are specific branches of learning (such as mathematics, biology, or psychology)</a:t>
            </a:r>
            <a:endParaRPr lang="en-US" sz="2800" dirty="0" smtClean="0"/>
          </a:p>
          <a:p>
            <a:pPr lvl="1"/>
            <a:r>
              <a:rPr lang="en-US" dirty="0" smtClean="0"/>
              <a:t>A </a:t>
            </a:r>
            <a:r>
              <a:rPr lang="en-US" b="1" dirty="0" smtClean="0"/>
              <a:t>theoretical perspective</a:t>
            </a:r>
            <a:r>
              <a:rPr lang="en-US" dirty="0" smtClean="0"/>
              <a:t> identifies a point of view based on a specific </a:t>
            </a:r>
            <a:r>
              <a:rPr lang="en-US" b="1" dirty="0" smtClean="0"/>
              <a:t>theory</a:t>
            </a:r>
            <a:endParaRPr lang="en-US" sz="28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Perspectives</a:t>
            </a:r>
            <a:endParaRPr lang="en-US" dirty="0"/>
          </a:p>
        </p:txBody>
      </p:sp>
      <p:sp>
        <p:nvSpPr>
          <p:cNvPr id="3" name="Content Placeholder 2"/>
          <p:cNvSpPr>
            <a:spLocks noGrp="1"/>
          </p:cNvSpPr>
          <p:nvPr>
            <p:ph idx="1"/>
          </p:nvPr>
        </p:nvSpPr>
        <p:spPr/>
        <p:txBody>
          <a:bodyPr/>
          <a:lstStyle/>
          <a:p>
            <a:pPr lvl="0"/>
            <a:r>
              <a:rPr lang="en-US" dirty="0" smtClean="0"/>
              <a:t>A </a:t>
            </a:r>
            <a:r>
              <a:rPr lang="en-US" b="1" dirty="0" smtClean="0"/>
              <a:t>theory</a:t>
            </a:r>
            <a:r>
              <a:rPr lang="en-US" dirty="0" smtClean="0"/>
              <a:t> is a framework for organizing and explaining observable evidence (ex: theory of evolution)</a:t>
            </a:r>
            <a:endParaRPr lang="en-US" sz="2800" dirty="0" smtClean="0"/>
          </a:p>
          <a:p>
            <a:pPr lvl="1"/>
            <a:r>
              <a:rPr lang="en-US" dirty="0" smtClean="0"/>
              <a:t>Without facts, a theory is just a speculation or a guess</a:t>
            </a:r>
            <a:endParaRPr lang="en-US" sz="2800" dirty="0" smtClean="0"/>
          </a:p>
          <a:p>
            <a:pPr lvl="1"/>
            <a:r>
              <a:rPr lang="en-US" dirty="0" smtClean="0"/>
              <a:t>Information gathered by observation, experiment, or survey lacks meaning without a theory to organize it</a:t>
            </a:r>
            <a:endParaRPr lang="en-US" sz="2800" dirty="0" smtClean="0"/>
          </a:p>
          <a:p>
            <a:pPr lvl="0"/>
            <a:r>
              <a:rPr lang="en-US" dirty="0" smtClean="0"/>
              <a:t>An understanding of individuals and families requires that factual evidence be organized from a specific theoretical perspective</a:t>
            </a:r>
            <a:endParaRPr lang="en-US" sz="28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Disciplines in the Social Sciences</a:t>
            </a:r>
            <a:endParaRPr lang="en-US" dirty="0"/>
          </a:p>
        </p:txBody>
      </p:sp>
      <p:sp>
        <p:nvSpPr>
          <p:cNvPr id="3" name="Content Placeholder 2"/>
          <p:cNvSpPr>
            <a:spLocks noGrp="1"/>
          </p:cNvSpPr>
          <p:nvPr>
            <p:ph idx="1"/>
          </p:nvPr>
        </p:nvSpPr>
        <p:spPr/>
        <p:txBody>
          <a:bodyPr/>
          <a:lstStyle/>
          <a:p>
            <a:pPr lvl="0"/>
            <a:r>
              <a:rPr lang="en-US" dirty="0" smtClean="0"/>
              <a:t>Theories from many disciplines can be used in the study of individuals and families</a:t>
            </a:r>
          </a:p>
          <a:p>
            <a:pPr lvl="0"/>
            <a:r>
              <a:rPr lang="en-US" dirty="0" smtClean="0"/>
              <a:t>Which disciplines are used has a large effect on many different aspects of the study</a:t>
            </a:r>
            <a:endParaRPr lang="en-US" sz="2800" dirty="0" smtClean="0"/>
          </a:p>
          <a:p>
            <a:pPr lvl="0"/>
            <a:r>
              <a:rPr lang="en-US" dirty="0" smtClean="0"/>
              <a:t>Social scientists ask 4 fundamental questions:</a:t>
            </a:r>
            <a:endParaRPr lang="en-US" sz="2800" dirty="0" smtClean="0"/>
          </a:p>
          <a:p>
            <a:pPr lvl="1"/>
            <a:r>
              <a:rPr lang="en-US" sz="2400" dirty="0" smtClean="0"/>
              <a:t>What happens?</a:t>
            </a:r>
            <a:endParaRPr lang="en-US" sz="2800" dirty="0" smtClean="0"/>
          </a:p>
          <a:p>
            <a:pPr lvl="1"/>
            <a:r>
              <a:rPr lang="en-US" sz="2400" dirty="0" smtClean="0"/>
              <a:t>How does it happen?</a:t>
            </a:r>
            <a:endParaRPr lang="en-US" sz="2800" dirty="0" smtClean="0"/>
          </a:p>
          <a:p>
            <a:pPr lvl="1"/>
            <a:r>
              <a:rPr lang="en-US" sz="2400" dirty="0" smtClean="0"/>
              <a:t>Why does it happen?</a:t>
            </a:r>
            <a:endParaRPr lang="en-US" sz="2800" dirty="0" smtClean="0"/>
          </a:p>
          <a:p>
            <a:pPr lvl="1"/>
            <a:r>
              <a:rPr lang="en-US" dirty="0" smtClean="0"/>
              <a:t>How can people change what happens?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Disciplines in the Social Sciences</a:t>
            </a:r>
            <a:endParaRPr lang="en-US" dirty="0"/>
          </a:p>
        </p:txBody>
      </p:sp>
      <p:sp>
        <p:nvSpPr>
          <p:cNvPr id="3" name="Content Placeholder 2"/>
          <p:cNvSpPr>
            <a:spLocks noGrp="1"/>
          </p:cNvSpPr>
          <p:nvPr>
            <p:ph idx="1"/>
          </p:nvPr>
        </p:nvSpPr>
        <p:spPr/>
        <p:txBody>
          <a:bodyPr>
            <a:normAutofit lnSpcReduction="10000"/>
          </a:bodyPr>
          <a:lstStyle/>
          <a:p>
            <a:pPr lvl="0"/>
            <a:r>
              <a:rPr lang="en-US" sz="2600" dirty="0" smtClean="0"/>
              <a:t>The discipline determines:</a:t>
            </a:r>
          </a:p>
          <a:p>
            <a:pPr lvl="1"/>
            <a:r>
              <a:rPr lang="en-US" sz="2400" dirty="0" smtClean="0"/>
              <a:t>Which aspect of human behaviour will be focused on to answer these questions</a:t>
            </a:r>
          </a:p>
          <a:p>
            <a:pPr lvl="1"/>
            <a:r>
              <a:rPr lang="en-US" sz="2400" dirty="0" smtClean="0"/>
              <a:t>What observations will be made, and which theoretical perspective will be used</a:t>
            </a:r>
          </a:p>
          <a:p>
            <a:pPr lvl="1"/>
            <a:r>
              <a:rPr lang="en-US" sz="2400" dirty="0" smtClean="0"/>
              <a:t>What scale the study will performed on</a:t>
            </a:r>
          </a:p>
          <a:p>
            <a:pPr lvl="2"/>
            <a:r>
              <a:rPr lang="en-US" sz="2400" dirty="0" smtClean="0"/>
              <a:t>Macro (large scale) studies focus on a society and micro (small scale) studies look at individual cases</a:t>
            </a:r>
          </a:p>
          <a:p>
            <a:pPr lvl="1"/>
            <a:r>
              <a:rPr lang="en-US" sz="2400" dirty="0" smtClean="0"/>
              <a:t>How the results will help predict what will happen in the future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Anthropology</a:t>
            </a:r>
            <a:endParaRPr lang="en-US" dirty="0"/>
          </a:p>
        </p:txBody>
      </p:sp>
      <p:sp>
        <p:nvSpPr>
          <p:cNvPr id="3" name="Content Placeholder 2"/>
          <p:cNvSpPr>
            <a:spLocks noGrp="1"/>
          </p:cNvSpPr>
          <p:nvPr>
            <p:ph idx="1"/>
          </p:nvPr>
        </p:nvSpPr>
        <p:spPr>
          <a:xfrm>
            <a:off x="914401" y="1747838"/>
            <a:ext cx="3984392" cy="4303338"/>
          </a:xfrm>
        </p:spPr>
        <p:txBody>
          <a:bodyPr>
            <a:normAutofit lnSpcReduction="10000"/>
          </a:bodyPr>
          <a:lstStyle/>
          <a:p>
            <a:pPr lvl="0"/>
            <a:r>
              <a:rPr lang="en-US" dirty="0" smtClean="0"/>
              <a:t>The study of culture</a:t>
            </a:r>
          </a:p>
          <a:p>
            <a:pPr lvl="1"/>
            <a:r>
              <a:rPr lang="en-US" sz="2120" dirty="0" smtClean="0"/>
              <a:t>The arts, beliefs, habits, institutions, and other endeavors that are characteristic of a specific community, society, or nation</a:t>
            </a:r>
          </a:p>
          <a:p>
            <a:pPr lvl="0"/>
            <a:r>
              <a:rPr lang="en-US" dirty="0" smtClean="0"/>
              <a:t>Cultural anthropologists live within a society to observe behaviour in its natural setting and to record anecdotal evidence</a:t>
            </a:r>
          </a:p>
          <a:p>
            <a:endParaRPr lang="en-US" dirty="0"/>
          </a:p>
        </p:txBody>
      </p:sp>
      <p:pic>
        <p:nvPicPr>
          <p:cNvPr id="4" name="Picture 3"/>
          <p:cNvPicPr>
            <a:picLocks noChangeAspect="1"/>
          </p:cNvPicPr>
          <p:nvPr/>
        </p:nvPicPr>
        <p:blipFill>
          <a:blip r:embed="rId3"/>
          <a:stretch>
            <a:fillRect/>
          </a:stretch>
        </p:blipFill>
        <p:spPr>
          <a:xfrm>
            <a:off x="5434632" y="1747837"/>
            <a:ext cx="2903212" cy="2249989"/>
          </a:xfrm>
          <a:prstGeom prst="rect">
            <a:avLst/>
          </a:prstGeom>
        </p:spPr>
      </p:pic>
      <p:pic>
        <p:nvPicPr>
          <p:cNvPr id="5" name="Picture 4"/>
          <p:cNvPicPr>
            <a:picLocks noChangeAspect="1"/>
          </p:cNvPicPr>
          <p:nvPr/>
        </p:nvPicPr>
        <p:blipFill>
          <a:blip r:embed="rId4"/>
          <a:stretch>
            <a:fillRect/>
          </a:stretch>
        </p:blipFill>
        <p:spPr>
          <a:xfrm>
            <a:off x="5310449" y="4133557"/>
            <a:ext cx="3164977" cy="219768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Anthropology</a:t>
            </a:r>
            <a:endParaRPr lang="en-US" dirty="0"/>
          </a:p>
        </p:txBody>
      </p:sp>
      <p:sp>
        <p:nvSpPr>
          <p:cNvPr id="3" name="Content Placeholder 2"/>
          <p:cNvSpPr>
            <a:spLocks noGrp="1"/>
          </p:cNvSpPr>
          <p:nvPr>
            <p:ph idx="1"/>
          </p:nvPr>
        </p:nvSpPr>
        <p:spPr>
          <a:xfrm>
            <a:off x="4148304" y="1747838"/>
            <a:ext cx="4079709" cy="4303338"/>
          </a:xfrm>
        </p:spPr>
        <p:txBody>
          <a:bodyPr>
            <a:normAutofit fontScale="92500" lnSpcReduction="20000"/>
          </a:bodyPr>
          <a:lstStyle/>
          <a:p>
            <a:pPr lvl="0"/>
            <a:r>
              <a:rPr lang="en-US" dirty="0" smtClean="0"/>
              <a:t>Highlights the diversity of behaviours that fulfill the functional requisites of society</a:t>
            </a:r>
          </a:p>
          <a:p>
            <a:pPr lvl="1"/>
            <a:r>
              <a:rPr lang="en-US" sz="2120" dirty="0" smtClean="0"/>
              <a:t>Helps overcome </a:t>
            </a:r>
            <a:r>
              <a:rPr lang="en-US" sz="2120" b="1" dirty="0" smtClean="0"/>
              <a:t>ethnocentrism</a:t>
            </a:r>
            <a:r>
              <a:rPr lang="en-US" sz="2120" dirty="0" smtClean="0"/>
              <a:t>, the tendency to evaluate behaviour from the point of view of your own culture</a:t>
            </a:r>
          </a:p>
          <a:p>
            <a:pPr lvl="0"/>
            <a:r>
              <a:rPr lang="en-US" dirty="0" smtClean="0"/>
              <a:t>By reading anthropological studies, people will come to realize that all cultural behaviour is “invented”</a:t>
            </a:r>
          </a:p>
          <a:p>
            <a:pPr lvl="1"/>
            <a:r>
              <a:rPr lang="en-US" dirty="0" smtClean="0"/>
              <a:t>They will develop the ability to observe their own culture objectively</a:t>
            </a:r>
          </a:p>
          <a:p>
            <a:endParaRPr lang="en-US" dirty="0"/>
          </a:p>
        </p:txBody>
      </p:sp>
      <p:pic>
        <p:nvPicPr>
          <p:cNvPr id="4" name="Picture 3"/>
          <p:cNvPicPr>
            <a:picLocks noChangeAspect="1"/>
          </p:cNvPicPr>
          <p:nvPr/>
        </p:nvPicPr>
        <p:blipFill>
          <a:blip r:embed="rId3"/>
          <a:stretch>
            <a:fillRect/>
          </a:stretch>
        </p:blipFill>
        <p:spPr>
          <a:xfrm>
            <a:off x="261395" y="1618876"/>
            <a:ext cx="3771900" cy="44323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a:t>
            </a:r>
            <a:endParaRPr lang="en-US" dirty="0"/>
          </a:p>
        </p:txBody>
      </p:sp>
      <p:sp>
        <p:nvSpPr>
          <p:cNvPr id="3" name="Content Placeholder 2"/>
          <p:cNvSpPr>
            <a:spLocks noGrp="1"/>
          </p:cNvSpPr>
          <p:nvPr>
            <p:ph idx="1"/>
          </p:nvPr>
        </p:nvSpPr>
        <p:spPr>
          <a:xfrm>
            <a:off x="914400" y="1747838"/>
            <a:ext cx="4075111" cy="4303338"/>
          </a:xfrm>
        </p:spPr>
        <p:txBody>
          <a:bodyPr>
            <a:normAutofit fontScale="85000" lnSpcReduction="10000"/>
          </a:bodyPr>
          <a:lstStyle/>
          <a:p>
            <a:pPr lvl="0"/>
            <a:r>
              <a:rPr lang="en-US" dirty="0" smtClean="0"/>
              <a:t>The study of human social behaviour and its origins, development, organizations, and institutions</a:t>
            </a:r>
            <a:endParaRPr lang="en-US" sz="2800" dirty="0" smtClean="0"/>
          </a:p>
          <a:p>
            <a:pPr lvl="0"/>
            <a:r>
              <a:rPr lang="en-US" dirty="0" smtClean="0"/>
              <a:t>Focuses on the patterns of behaviour observed in groups rather than the behaviour of individuals</a:t>
            </a:r>
            <a:endParaRPr lang="en-US" sz="2800" dirty="0" smtClean="0"/>
          </a:p>
          <a:p>
            <a:pPr lvl="0"/>
            <a:r>
              <a:rPr lang="en-US" dirty="0" smtClean="0"/>
              <a:t>Statistics Canada uses sociological methods to gather information about Canadians and then produces </a:t>
            </a:r>
            <a:r>
              <a:rPr lang="en-US" b="1" dirty="0" smtClean="0"/>
              <a:t>demographics</a:t>
            </a:r>
            <a:r>
              <a:rPr lang="en-US" dirty="0" smtClean="0"/>
              <a:t> of the Canadian population</a:t>
            </a:r>
            <a:endParaRPr lang="en-US" sz="2800" dirty="0" smtClean="0"/>
          </a:p>
          <a:p>
            <a:endParaRPr lang="en-US" dirty="0"/>
          </a:p>
        </p:txBody>
      </p:sp>
      <p:pic>
        <p:nvPicPr>
          <p:cNvPr id="4" name="Picture 3"/>
          <p:cNvPicPr>
            <a:picLocks noChangeAspect="1"/>
          </p:cNvPicPr>
          <p:nvPr/>
        </p:nvPicPr>
        <p:blipFill>
          <a:blip r:embed="rId3"/>
          <a:stretch>
            <a:fillRect/>
          </a:stretch>
        </p:blipFill>
        <p:spPr>
          <a:xfrm>
            <a:off x="4989511" y="1995654"/>
            <a:ext cx="4023170" cy="345322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a:t>
            </a:r>
            <a:endParaRPr lang="en-US" dirty="0"/>
          </a:p>
        </p:txBody>
      </p:sp>
      <p:sp>
        <p:nvSpPr>
          <p:cNvPr id="3" name="Content Placeholder 2"/>
          <p:cNvSpPr>
            <a:spLocks noGrp="1"/>
          </p:cNvSpPr>
          <p:nvPr>
            <p:ph idx="1"/>
          </p:nvPr>
        </p:nvSpPr>
        <p:spPr>
          <a:xfrm>
            <a:off x="4115315" y="1747838"/>
            <a:ext cx="4112698" cy="4303338"/>
          </a:xfrm>
        </p:spPr>
        <p:txBody>
          <a:bodyPr>
            <a:normAutofit fontScale="85000" lnSpcReduction="20000"/>
          </a:bodyPr>
          <a:lstStyle/>
          <a:p>
            <a:pPr lvl="0"/>
            <a:r>
              <a:rPr lang="en-US" dirty="0" smtClean="0"/>
              <a:t>The study of behaviour based on mental processes</a:t>
            </a:r>
          </a:p>
          <a:p>
            <a:pPr lvl="1"/>
            <a:r>
              <a:rPr lang="en-US" dirty="0" smtClean="0"/>
              <a:t>Focuses on how the individual thinks</a:t>
            </a:r>
            <a:endParaRPr lang="en-US" sz="2600" dirty="0" smtClean="0"/>
          </a:p>
          <a:p>
            <a:pPr lvl="0"/>
            <a:r>
              <a:rPr lang="en-US" dirty="0" smtClean="0"/>
              <a:t>Uses mental processes and personality (characteristic patterns of motivations) to explain individual behaviour</a:t>
            </a:r>
          </a:p>
          <a:p>
            <a:r>
              <a:rPr lang="en-US" dirty="0" smtClean="0"/>
              <a:t>Also examines how individuals interact and influence one another</a:t>
            </a:r>
            <a:endParaRPr lang="en-US" sz="2800" dirty="0" smtClean="0"/>
          </a:p>
          <a:p>
            <a:pPr lvl="0"/>
            <a:r>
              <a:rPr lang="en-US" dirty="0" smtClean="0"/>
              <a:t>Can be used for micro studies of individual behaviour and for macro studies of group behaviour</a:t>
            </a:r>
            <a:endParaRPr lang="en-US" sz="2800" dirty="0" smtClean="0"/>
          </a:p>
          <a:p>
            <a:endParaRPr lang="en-US" dirty="0"/>
          </a:p>
        </p:txBody>
      </p:sp>
      <p:pic>
        <p:nvPicPr>
          <p:cNvPr id="4" name="Picture 3"/>
          <p:cNvPicPr>
            <a:picLocks noChangeAspect="1"/>
          </p:cNvPicPr>
          <p:nvPr/>
        </p:nvPicPr>
        <p:blipFill>
          <a:blip r:embed="rId3"/>
          <a:stretch>
            <a:fillRect/>
          </a:stretch>
        </p:blipFill>
        <p:spPr>
          <a:xfrm>
            <a:off x="147465" y="2263572"/>
            <a:ext cx="3819402" cy="327026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Disciplines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2590" dirty="0" smtClean="0"/>
              <a:t>A wide range of other disciplines can be useful in the study of individuals and families</a:t>
            </a:r>
          </a:p>
          <a:p>
            <a:r>
              <a:rPr lang="en-US" sz="2590" dirty="0" smtClean="0"/>
              <a:t>History can provide facts about life in the past so that people can identify trends and develop objectivity</a:t>
            </a:r>
          </a:p>
          <a:p>
            <a:r>
              <a:rPr lang="en-US" sz="2590" dirty="0" smtClean="0"/>
              <a:t>Economics can provide insight into the economic function of families and explain how families acquire and use resources.</a:t>
            </a:r>
          </a:p>
          <a:p>
            <a:r>
              <a:rPr lang="en-US" sz="2590" dirty="0" smtClean="0"/>
              <a:t>Politics can be used to examine influences on individual power and authority within families</a:t>
            </a:r>
          </a:p>
          <a:p>
            <a:r>
              <a:rPr lang="en-US" sz="2590" dirty="0" smtClean="0"/>
              <a:t>Religion can help researchers understand the motivation of individuals to participate in society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Chap 2: Approaches to Studying Individuals &amp; Families</a:t>
            </a:r>
            <a:endParaRPr lang="en-US" sz="4000" dirty="0"/>
          </a:p>
        </p:txBody>
      </p:sp>
      <p:sp>
        <p:nvSpPr>
          <p:cNvPr id="3" name="Content Placeholder 2"/>
          <p:cNvSpPr>
            <a:spLocks noGrp="1"/>
          </p:cNvSpPr>
          <p:nvPr>
            <p:ph idx="1"/>
          </p:nvPr>
        </p:nvSpPr>
        <p:spPr/>
        <p:txBody>
          <a:bodyPr>
            <a:normAutofit/>
          </a:bodyPr>
          <a:lstStyle/>
          <a:p>
            <a:r>
              <a:rPr lang="en-US" b="1" dirty="0" smtClean="0"/>
              <a:t>Overview</a:t>
            </a:r>
            <a:endParaRPr lang="en-US" sz="2800" dirty="0" smtClean="0"/>
          </a:p>
          <a:p>
            <a:pPr lvl="1"/>
            <a:r>
              <a:rPr lang="en-US" dirty="0" smtClean="0"/>
              <a:t>Formulating research questions and hypotheses</a:t>
            </a:r>
            <a:endParaRPr lang="en-US" sz="2600" dirty="0" smtClean="0"/>
          </a:p>
          <a:p>
            <a:pPr lvl="1"/>
            <a:r>
              <a:rPr lang="en-US" dirty="0" smtClean="0"/>
              <a:t>Research methodologies</a:t>
            </a:r>
            <a:endParaRPr lang="en-US" sz="2600" dirty="0" smtClean="0"/>
          </a:p>
          <a:p>
            <a:pPr lvl="1"/>
            <a:r>
              <a:rPr lang="en-US" dirty="0" smtClean="0"/>
              <a:t>Evaluating information and research</a:t>
            </a:r>
            <a:endParaRPr lang="en-US" sz="2600" dirty="0" smtClean="0"/>
          </a:p>
          <a:p>
            <a:pPr lvl="2"/>
            <a:r>
              <a:rPr lang="en-US" dirty="0" smtClean="0"/>
              <a:t>Detecting bias, stereotyping, ethnocentricity, datedness, and unethical practices</a:t>
            </a:r>
            <a:endParaRPr lang="en-US" sz="2600" dirty="0" smtClean="0"/>
          </a:p>
          <a:p>
            <a:pPr lvl="2"/>
            <a:r>
              <a:rPr lang="en-US" dirty="0" smtClean="0"/>
              <a:t>Distinguishing between perceptions, beliefs, opinions, and evidence from research</a:t>
            </a:r>
            <a:endParaRPr lang="en-US" sz="2600" dirty="0" smtClean="0"/>
          </a:p>
          <a:p>
            <a:pPr lvl="1"/>
            <a:r>
              <a:rPr lang="en-US" dirty="0" smtClean="0"/>
              <a:t>Distinguish between a research paper reporting on an original investigation and a personal opinion piece</a:t>
            </a:r>
            <a:endParaRPr lang="en-US" sz="2600" dirty="0" smtClean="0"/>
          </a:p>
          <a:p>
            <a:pPr lvl="1"/>
            <a:r>
              <a:rPr lang="en-US" dirty="0" smtClean="0"/>
              <a:t>Conducting an independent study</a:t>
            </a:r>
            <a:endParaRPr lang="en-US" sz="2600"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Studies</a:t>
            </a:r>
            <a:endParaRPr lang="en-US" dirty="0"/>
          </a:p>
        </p:txBody>
      </p:sp>
      <p:sp>
        <p:nvSpPr>
          <p:cNvPr id="3" name="Content Placeholder 2"/>
          <p:cNvSpPr>
            <a:spLocks noGrp="1"/>
          </p:cNvSpPr>
          <p:nvPr>
            <p:ph idx="1"/>
          </p:nvPr>
        </p:nvSpPr>
        <p:spPr/>
        <p:txBody>
          <a:bodyPr/>
          <a:lstStyle/>
          <a:p>
            <a:pPr lvl="0"/>
            <a:r>
              <a:rPr lang="en-US" dirty="0" smtClean="0"/>
              <a:t>An interdisciplinary study that integrates the three disciplines we just covered: anthropology, sociology, and psychology</a:t>
            </a:r>
          </a:p>
          <a:p>
            <a:pPr lvl="0"/>
            <a:r>
              <a:rPr lang="en-US" dirty="0" smtClean="0"/>
              <a:t>Researchers, often working in teams, can examine individual and family behaviours from several different perspectives at once</a:t>
            </a:r>
          </a:p>
          <a:p>
            <a:r>
              <a:rPr lang="en-US" dirty="0" smtClean="0"/>
              <a:t>A study of human behaviour, whether individuals or families, benefits from an interdisciplinary approach that combines theoretical perspectives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Theoretical Perspectives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Theories are essential tools when conducting research and should be suited to the task and used appropriately</a:t>
            </a:r>
          </a:p>
          <a:p>
            <a:pPr lvl="1"/>
            <a:r>
              <a:rPr lang="en-US" dirty="0" smtClean="0"/>
              <a:t>Some theories have stood the test of time while others have fallen into disfavour and been replaced by newer, more useful theories</a:t>
            </a:r>
          </a:p>
          <a:p>
            <a:pPr lvl="0"/>
            <a:r>
              <a:rPr lang="en-US" dirty="0" smtClean="0"/>
              <a:t>Theories are not facts, just attempts to explain evidence</a:t>
            </a:r>
          </a:p>
          <a:p>
            <a:pPr lvl="1"/>
            <a:r>
              <a:rPr lang="en-US" dirty="0" smtClean="0"/>
              <a:t>Theories define patterns and trends, not rules, and probabilities, not absolutes</a:t>
            </a:r>
          </a:p>
          <a:p>
            <a:pPr lvl="1"/>
            <a:r>
              <a:rPr lang="en-US" dirty="0" smtClean="0"/>
              <a:t>There are many theories that attempt to explain the same set of observations.</a:t>
            </a:r>
          </a:p>
          <a:p>
            <a:pPr lvl="0"/>
            <a:r>
              <a:rPr lang="en-US" dirty="0" smtClean="0"/>
              <a:t>We will examine two sociological theories, two psychological theories, and several interdisciplinary theories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Functionalism</a:t>
            </a:r>
            <a:endParaRPr lang="en-US" dirty="0"/>
          </a:p>
        </p:txBody>
      </p:sp>
      <p:sp>
        <p:nvSpPr>
          <p:cNvPr id="3" name="Content Placeholder 2"/>
          <p:cNvSpPr>
            <a:spLocks noGrp="1"/>
          </p:cNvSpPr>
          <p:nvPr>
            <p:ph idx="1"/>
          </p:nvPr>
        </p:nvSpPr>
        <p:spPr/>
        <p:txBody>
          <a:bodyPr>
            <a:normAutofit/>
          </a:bodyPr>
          <a:lstStyle/>
          <a:p>
            <a:pPr lvl="0"/>
            <a:r>
              <a:rPr lang="en-US" dirty="0" smtClean="0"/>
              <a:t>A sociological theory that attempts to explain how a society is organized to perform its required functions effectively</a:t>
            </a:r>
          </a:p>
          <a:p>
            <a:pPr lvl="1"/>
            <a:r>
              <a:rPr lang="en-US" dirty="0" smtClean="0"/>
              <a:t>It is the oldest sociological theory</a:t>
            </a:r>
          </a:p>
          <a:p>
            <a:pPr lvl="0"/>
            <a:r>
              <a:rPr lang="en-US" dirty="0" smtClean="0"/>
              <a:t>Also called structural functionalism because it focuses on how structures function within society</a:t>
            </a:r>
            <a:endParaRPr lang="en-US" sz="2800" dirty="0" smtClean="0"/>
          </a:p>
          <a:p>
            <a:pPr lvl="1"/>
            <a:r>
              <a:rPr lang="en-US" sz="2200" dirty="0" smtClean="0"/>
              <a:t>These structures, such as law, the political system, and the family, are called </a:t>
            </a:r>
            <a:r>
              <a:rPr lang="en-US" sz="2200" b="1" dirty="0" smtClean="0"/>
              <a:t>institutions</a:t>
            </a:r>
            <a:endParaRPr lang="en-US" sz="2600" dirty="0" smtClean="0"/>
          </a:p>
          <a:p>
            <a:pPr lvl="0"/>
            <a:r>
              <a:rPr lang="en-US" dirty="0" smtClean="0"/>
              <a:t>Functionalism assumes that societies are stable when structures function in ways that benefit society</a:t>
            </a:r>
            <a:endParaRPr lang="en-US" sz="2800"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Functionalism: Roles</a:t>
            </a:r>
            <a:endParaRPr lang="en-US" dirty="0"/>
          </a:p>
        </p:txBody>
      </p:sp>
      <p:sp>
        <p:nvSpPr>
          <p:cNvPr id="3" name="Content Placeholder 2"/>
          <p:cNvSpPr>
            <a:spLocks noGrp="1"/>
          </p:cNvSpPr>
          <p:nvPr>
            <p:ph idx="1"/>
          </p:nvPr>
        </p:nvSpPr>
        <p:spPr/>
        <p:txBody>
          <a:bodyPr>
            <a:normAutofit/>
          </a:bodyPr>
          <a:lstStyle/>
          <a:p>
            <a:pPr lvl="0"/>
            <a:r>
              <a:rPr lang="en-US" dirty="0" smtClean="0"/>
              <a:t>Functionalists examine the roles that individuals play within an institution, such as a family</a:t>
            </a:r>
            <a:endParaRPr lang="en-US" sz="2800" dirty="0" smtClean="0"/>
          </a:p>
          <a:p>
            <a:pPr lvl="1"/>
            <a:r>
              <a:rPr lang="en-US" sz="2200" b="1" dirty="0" smtClean="0"/>
              <a:t>Status</a:t>
            </a:r>
            <a:r>
              <a:rPr lang="en-US" sz="2200" dirty="0" smtClean="0"/>
              <a:t> is a specific position within a social group</a:t>
            </a:r>
            <a:endParaRPr lang="en-US" sz="2600" dirty="0" smtClean="0"/>
          </a:p>
          <a:p>
            <a:pPr lvl="1"/>
            <a:r>
              <a:rPr lang="en-US" b="1" dirty="0" smtClean="0"/>
              <a:t>Role</a:t>
            </a:r>
            <a:r>
              <a:rPr lang="en-US" dirty="0" smtClean="0"/>
              <a:t> is the set of behaviours that an individual is expected to demonstrate within a status</a:t>
            </a:r>
            <a:endParaRPr lang="en-US" sz="2800" dirty="0" smtClean="0"/>
          </a:p>
          <a:p>
            <a:r>
              <a:rPr lang="en-US" dirty="0" smtClean="0"/>
              <a:t>Society runs more smoothly when each individual behaves according to his or her role</a:t>
            </a:r>
            <a:endParaRPr lang="en-US" sz="3000" dirty="0" smtClean="0"/>
          </a:p>
          <a:p>
            <a:pPr lvl="1"/>
            <a:r>
              <a:rPr lang="en-US" dirty="0" smtClean="0"/>
              <a:t>Individuals learn the appropriate behaviour for the many roles they will play in society through socialization</a:t>
            </a:r>
            <a:endParaRPr lang="en-US" sz="2600"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Functionalism: Role Behaviour</a:t>
            </a:r>
            <a:endParaRPr lang="en-US" dirty="0"/>
          </a:p>
        </p:txBody>
      </p:sp>
      <p:sp>
        <p:nvSpPr>
          <p:cNvPr id="3" name="Content Placeholder 2"/>
          <p:cNvSpPr>
            <a:spLocks noGrp="1"/>
          </p:cNvSpPr>
          <p:nvPr>
            <p:ph idx="1"/>
          </p:nvPr>
        </p:nvSpPr>
        <p:spPr/>
        <p:txBody>
          <a:bodyPr>
            <a:normAutofit fontScale="92500"/>
          </a:bodyPr>
          <a:lstStyle/>
          <a:p>
            <a:pPr lvl="0"/>
            <a:r>
              <a:rPr lang="en-US" dirty="0" smtClean="0"/>
              <a:t>Functionalists make observations about role behaviour and determine the rates at which various behaviours occur</a:t>
            </a:r>
            <a:endParaRPr lang="en-US" sz="2800" dirty="0" smtClean="0"/>
          </a:p>
          <a:p>
            <a:r>
              <a:rPr lang="en-US" dirty="0" smtClean="0"/>
              <a:t>The most prevalent behaviours are described as the </a:t>
            </a:r>
            <a:r>
              <a:rPr lang="en-US" b="1" dirty="0" smtClean="0"/>
              <a:t>norm</a:t>
            </a:r>
            <a:endParaRPr lang="en-US" dirty="0" smtClean="0"/>
          </a:p>
          <a:p>
            <a:pPr lvl="1"/>
            <a:r>
              <a:rPr lang="en-US" dirty="0" smtClean="0"/>
              <a:t>Behaviours that occur at a lower rate are considered abnormal</a:t>
            </a:r>
            <a:endParaRPr lang="en-US" sz="2800" dirty="0" smtClean="0"/>
          </a:p>
          <a:p>
            <a:pPr lvl="0"/>
            <a:r>
              <a:rPr lang="en-US" dirty="0" smtClean="0"/>
              <a:t>Uses a macro approach that assumes the organization of society is based on a consensus about what is functional</a:t>
            </a:r>
          </a:p>
          <a:p>
            <a:pPr lvl="0"/>
            <a:r>
              <a:rPr lang="en-US" dirty="0" smtClean="0"/>
              <a:t>A problem with functionalism is a tendency to go beyond explaining how a society is organized to prescribing how individuals within a society should behave</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Theory</a:t>
            </a:r>
            <a:endParaRPr lang="en-US" dirty="0"/>
          </a:p>
        </p:txBody>
      </p:sp>
      <p:sp>
        <p:nvSpPr>
          <p:cNvPr id="3" name="Content Placeholder 2"/>
          <p:cNvSpPr>
            <a:spLocks noGrp="1"/>
          </p:cNvSpPr>
          <p:nvPr>
            <p:ph idx="1"/>
          </p:nvPr>
        </p:nvSpPr>
        <p:spPr/>
        <p:txBody>
          <a:bodyPr>
            <a:normAutofit fontScale="92500"/>
          </a:bodyPr>
          <a:lstStyle/>
          <a:p>
            <a:pPr lvl="0"/>
            <a:r>
              <a:rPr lang="en-US" dirty="0" smtClean="0"/>
              <a:t>A sociological theory that attempts to explain how groups of individuals interact as a system</a:t>
            </a:r>
          </a:p>
          <a:p>
            <a:pPr lvl="1"/>
            <a:r>
              <a:rPr lang="en-US" dirty="0" smtClean="0"/>
              <a:t>A system is a set of different parts that work together and influence one another in a relatively stable way over time</a:t>
            </a:r>
            <a:endParaRPr lang="en-US" sz="2600" dirty="0" smtClean="0"/>
          </a:p>
          <a:p>
            <a:pPr lvl="0"/>
            <a:r>
              <a:rPr lang="en-US" dirty="0" smtClean="0"/>
              <a:t>A basic principle of systems theory is feedback, a process by which the system informs its members how to interact to maintain the stability of the system</a:t>
            </a:r>
            <a:endParaRPr lang="en-US" sz="2800" dirty="0" smtClean="0"/>
          </a:p>
          <a:p>
            <a:pPr lvl="1"/>
            <a:r>
              <a:rPr lang="en-US" sz="2200" dirty="0" smtClean="0"/>
              <a:t>The individuals within the family system influence each other in a reciprocal way</a:t>
            </a:r>
            <a:endParaRPr lang="en-US" dirty="0" smtClean="0"/>
          </a:p>
          <a:p>
            <a:pPr lvl="1"/>
            <a:r>
              <a:rPr lang="en-US" sz="2200" dirty="0" smtClean="0"/>
              <a:t>This makes it difficult to trace the origins of influence or to describe the organization of family</a:t>
            </a:r>
            <a:endParaRPr lang="en-US" sz="2600"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Theory: Families</a:t>
            </a:r>
            <a:endParaRPr lang="en-US" dirty="0"/>
          </a:p>
        </p:txBody>
      </p:sp>
      <p:sp>
        <p:nvSpPr>
          <p:cNvPr id="3" name="Content Placeholder 2"/>
          <p:cNvSpPr>
            <a:spLocks noGrp="1"/>
          </p:cNvSpPr>
          <p:nvPr>
            <p:ph idx="1"/>
          </p:nvPr>
        </p:nvSpPr>
        <p:spPr>
          <a:xfrm>
            <a:off x="914401" y="1747838"/>
            <a:ext cx="7313612" cy="2878451"/>
          </a:xfrm>
        </p:spPr>
        <p:txBody>
          <a:bodyPr>
            <a:normAutofit/>
          </a:bodyPr>
          <a:lstStyle/>
          <a:p>
            <a:pPr lvl="0"/>
            <a:r>
              <a:rPr lang="en-US" dirty="0" smtClean="0"/>
              <a:t>Family systems have special characteristics that contribute to their complexity, including:</a:t>
            </a:r>
            <a:endParaRPr lang="en-US" sz="2800" dirty="0" smtClean="0"/>
          </a:p>
          <a:p>
            <a:r>
              <a:rPr lang="en-US" sz="2400" dirty="0" smtClean="0"/>
              <a:t>They maintain a relatively stable size since members can only be added through birth, adoption, cohabitation, or marriage, and can leave only by death</a:t>
            </a:r>
            <a:endParaRPr lang="en-US" sz="2800" dirty="0" smtClean="0"/>
          </a:p>
          <a:p>
            <a:endParaRPr lang="en-US" dirty="0"/>
          </a:p>
        </p:txBody>
      </p:sp>
      <p:pic>
        <p:nvPicPr>
          <p:cNvPr id="4" name="Picture 3"/>
          <p:cNvPicPr>
            <a:picLocks noChangeAspect="1"/>
          </p:cNvPicPr>
          <p:nvPr/>
        </p:nvPicPr>
        <p:blipFill>
          <a:blip r:embed="rId3"/>
          <a:stretch>
            <a:fillRect/>
          </a:stretch>
        </p:blipFill>
        <p:spPr>
          <a:xfrm>
            <a:off x="2573102" y="4329872"/>
            <a:ext cx="4239023" cy="239944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Theory: Families</a:t>
            </a:r>
            <a:endParaRPr lang="en-US" dirty="0"/>
          </a:p>
        </p:txBody>
      </p:sp>
      <p:sp>
        <p:nvSpPr>
          <p:cNvPr id="3" name="Content Placeholder 2"/>
          <p:cNvSpPr>
            <a:spLocks noGrp="1"/>
          </p:cNvSpPr>
          <p:nvPr>
            <p:ph idx="1"/>
          </p:nvPr>
        </p:nvSpPr>
        <p:spPr>
          <a:xfrm>
            <a:off x="914400" y="1747838"/>
            <a:ext cx="7313613" cy="1773420"/>
          </a:xfrm>
        </p:spPr>
        <p:txBody>
          <a:bodyPr/>
          <a:lstStyle/>
          <a:p>
            <a:r>
              <a:rPr lang="en-US" dirty="0" smtClean="0"/>
              <a:t>Individuals can continue to exert influence on the behaviour of others after they have left the family household</a:t>
            </a:r>
            <a:endParaRPr lang="en-US" sz="3000" dirty="0" smtClean="0"/>
          </a:p>
          <a:p>
            <a:endParaRPr lang="en-US" dirty="0"/>
          </a:p>
        </p:txBody>
      </p:sp>
      <p:pic>
        <p:nvPicPr>
          <p:cNvPr id="5" name="Picture 4"/>
          <p:cNvPicPr>
            <a:picLocks noChangeAspect="1"/>
          </p:cNvPicPr>
          <p:nvPr/>
        </p:nvPicPr>
        <p:blipFill>
          <a:blip r:embed="rId3"/>
          <a:stretch>
            <a:fillRect/>
          </a:stretch>
        </p:blipFill>
        <p:spPr>
          <a:xfrm>
            <a:off x="2032000" y="3191284"/>
            <a:ext cx="5080000" cy="3378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Theory: Families</a:t>
            </a:r>
            <a:endParaRPr lang="en-US" dirty="0"/>
          </a:p>
        </p:txBody>
      </p:sp>
      <p:sp>
        <p:nvSpPr>
          <p:cNvPr id="3" name="Content Placeholder 2"/>
          <p:cNvSpPr>
            <a:spLocks noGrp="1"/>
          </p:cNvSpPr>
          <p:nvPr>
            <p:ph idx="1"/>
          </p:nvPr>
        </p:nvSpPr>
        <p:spPr/>
        <p:txBody>
          <a:bodyPr/>
          <a:lstStyle/>
          <a:p>
            <a:r>
              <a:rPr lang="en-US" dirty="0" smtClean="0"/>
              <a:t>The larger family system contains subsystems:</a:t>
            </a:r>
            <a:endParaRPr lang="en-US" sz="3000" dirty="0" smtClean="0"/>
          </a:p>
          <a:p>
            <a:pPr lvl="1"/>
            <a:r>
              <a:rPr lang="en-US" dirty="0" smtClean="0"/>
              <a:t>Family-unit subsystem = interactions between members in the household</a:t>
            </a:r>
            <a:endParaRPr lang="en-US" sz="2600" dirty="0" smtClean="0"/>
          </a:p>
          <a:p>
            <a:pPr lvl="1"/>
            <a:r>
              <a:rPr lang="en-US" dirty="0" smtClean="0"/>
              <a:t>Interpersonal subsystems = interactions between individuals, such as husband-wife or mother-son</a:t>
            </a:r>
            <a:endParaRPr lang="en-US" sz="2600" dirty="0" smtClean="0"/>
          </a:p>
          <a:p>
            <a:pPr lvl="1"/>
            <a:r>
              <a:rPr lang="en-US" dirty="0" smtClean="0"/>
              <a:t>Personal subsystem = interactions between individual as self and as a member of the family</a:t>
            </a:r>
            <a:endParaRPr lang="en-US" sz="260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Theory: Family Strategies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Family systems develop strategies for:</a:t>
            </a:r>
          </a:p>
          <a:p>
            <a:pPr lvl="1"/>
            <a:r>
              <a:rPr lang="en-US" dirty="0" smtClean="0"/>
              <a:t>Achieving the goals and functions of individuals and of the family</a:t>
            </a:r>
          </a:p>
          <a:p>
            <a:pPr lvl="1"/>
            <a:r>
              <a:rPr lang="en-US" dirty="0" smtClean="0"/>
              <a:t>Interacting with the external society</a:t>
            </a:r>
          </a:p>
          <a:p>
            <a:r>
              <a:rPr lang="en-US" sz="2355" dirty="0" smtClean="0"/>
              <a:t>Strategies are defined as patterns of interaction that are repeated (also called meaningful habits)</a:t>
            </a:r>
          </a:p>
          <a:p>
            <a:r>
              <a:rPr lang="en-US" sz="2355" dirty="0" smtClean="0"/>
              <a:t>Strategies require the collaboration of all members to continue, so all members share responsibility for the patterns of behaviour</a:t>
            </a:r>
          </a:p>
          <a:p>
            <a:r>
              <a:rPr lang="en-US" sz="2355" dirty="0" smtClean="0"/>
              <a:t>Family systems adapt when a change in one person’s behaviour causes the behaviour of others to evolve, resulting in new strategies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Preconceptions About Individuals and Families</a:t>
            </a:r>
            <a:endParaRPr lang="en-US" dirty="0"/>
          </a:p>
        </p:txBody>
      </p:sp>
      <p:sp>
        <p:nvSpPr>
          <p:cNvPr id="3" name="Content Placeholder 2"/>
          <p:cNvSpPr>
            <a:spLocks noGrp="1"/>
          </p:cNvSpPr>
          <p:nvPr>
            <p:ph idx="1"/>
          </p:nvPr>
        </p:nvSpPr>
        <p:spPr/>
        <p:txBody>
          <a:bodyPr>
            <a:normAutofit/>
          </a:bodyPr>
          <a:lstStyle/>
          <a:p>
            <a:pPr lvl="0"/>
            <a:r>
              <a:rPr lang="en-US" dirty="0" smtClean="0"/>
              <a:t>We all have extensive knowledge about individuals and families based on our own experiences, opinions, and perceptions</a:t>
            </a:r>
            <a:endParaRPr lang="en-US" sz="2800" dirty="0" smtClean="0"/>
          </a:p>
          <a:p>
            <a:pPr lvl="1"/>
            <a:r>
              <a:rPr lang="en-US" sz="2400" dirty="0" smtClean="0"/>
              <a:t>We have formed </a:t>
            </a:r>
            <a:r>
              <a:rPr lang="en-US" sz="2400" b="1" dirty="0" smtClean="0"/>
              <a:t>opinions</a:t>
            </a:r>
            <a:r>
              <a:rPr lang="en-US" sz="2400" dirty="0" smtClean="0"/>
              <a:t> (people’s thinking or judgment about something or someone) from observing and discussing your friends’ families</a:t>
            </a:r>
            <a:endParaRPr lang="en-US" sz="2800" dirty="0" smtClean="0"/>
          </a:p>
          <a:p>
            <a:pPr lvl="1"/>
            <a:r>
              <a:rPr lang="en-US" sz="2400" dirty="0" smtClean="0"/>
              <a:t>We have formed </a:t>
            </a:r>
            <a:r>
              <a:rPr lang="en-US" sz="2400" b="1" dirty="0" smtClean="0"/>
              <a:t>perceptions</a:t>
            </a:r>
            <a:r>
              <a:rPr lang="en-US" sz="2400" dirty="0" smtClean="0"/>
              <a:t> (something observed or taken in through the mind or senses) from observing how families are portrayed in the media</a:t>
            </a:r>
            <a:endParaRPr lang="en-US" sz="2800"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Theory</a:t>
            </a:r>
            <a:endParaRPr lang="en-US" dirty="0"/>
          </a:p>
        </p:txBody>
      </p:sp>
      <p:sp>
        <p:nvSpPr>
          <p:cNvPr id="3" name="Content Placeholder 2"/>
          <p:cNvSpPr>
            <a:spLocks noGrp="1"/>
          </p:cNvSpPr>
          <p:nvPr>
            <p:ph idx="1"/>
          </p:nvPr>
        </p:nvSpPr>
        <p:spPr/>
        <p:txBody>
          <a:bodyPr/>
          <a:lstStyle/>
          <a:p>
            <a:pPr lvl="0"/>
            <a:r>
              <a:rPr lang="en-US" dirty="0" smtClean="0"/>
              <a:t>Unlike functionalism, which explains the actions of individuals in groups, systems theory explains the behaviour of individuals as inseparable from the group</a:t>
            </a:r>
          </a:p>
          <a:p>
            <a:pPr lvl="0"/>
            <a:r>
              <a:rPr lang="en-US" dirty="0" smtClean="0"/>
              <a:t>A problem with systems theory is that it can be difficult to determine how others within the family are influencing an individual’s behaviour</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Interactionism</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A psychological theory that attempts to explain how individuals choose how they will act based on their perceptions of themselves and of others</a:t>
            </a:r>
          </a:p>
          <a:p>
            <a:pPr lvl="0"/>
            <a:r>
              <a:rPr lang="en-US" dirty="0" smtClean="0"/>
              <a:t>People experience their social world, and then define and interpret their experiences to give them meaning</a:t>
            </a:r>
          </a:p>
          <a:p>
            <a:pPr lvl="1"/>
            <a:r>
              <a:rPr lang="en-US" dirty="0" smtClean="0"/>
              <a:t>It is the perceptions, or the meanings that people give their experience of the world, that matter, not the social facts.</a:t>
            </a:r>
          </a:p>
          <a:p>
            <a:pPr lvl="1"/>
            <a:r>
              <a:rPr lang="en-US" dirty="0" smtClean="0"/>
              <a:t>Only after the mental process of “giving meaning” do people act</a:t>
            </a:r>
          </a:p>
          <a:p>
            <a:pPr lvl="0"/>
            <a:r>
              <a:rPr lang="en-US" dirty="0" smtClean="0"/>
              <a:t>Mental processes are not visible, only actions that follow them are.  Therefore, symbolic interactionists attempt to understand the point of view of the actor to explain the action</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Interactionism</a:t>
            </a:r>
            <a:endParaRPr lang="en-US" dirty="0"/>
          </a:p>
        </p:txBody>
      </p:sp>
      <p:sp>
        <p:nvSpPr>
          <p:cNvPr id="3" name="Content Placeholder 2"/>
          <p:cNvSpPr>
            <a:spLocks noGrp="1"/>
          </p:cNvSpPr>
          <p:nvPr>
            <p:ph idx="1"/>
          </p:nvPr>
        </p:nvSpPr>
        <p:spPr>
          <a:xfrm>
            <a:off x="914400" y="1747838"/>
            <a:ext cx="4182323" cy="4303338"/>
          </a:xfrm>
        </p:spPr>
        <p:txBody>
          <a:bodyPr>
            <a:normAutofit fontScale="92500"/>
          </a:bodyPr>
          <a:lstStyle/>
          <a:p>
            <a:pPr lvl="0"/>
            <a:r>
              <a:rPr lang="en-US" dirty="0" smtClean="0"/>
              <a:t>Symbolic interactionism is based on three basic concepts:</a:t>
            </a:r>
            <a:endParaRPr lang="en-US" sz="2800" dirty="0" smtClean="0"/>
          </a:p>
          <a:p>
            <a:pPr lvl="0"/>
            <a:r>
              <a:rPr lang="en-US" dirty="0" smtClean="0"/>
              <a:t>An individual develops a self that has two parts:</a:t>
            </a:r>
          </a:p>
          <a:p>
            <a:pPr lvl="1"/>
            <a:r>
              <a:rPr lang="en-US" dirty="0" smtClean="0"/>
              <a:t>The “me” consists of objective qualities (tall, male, student)</a:t>
            </a:r>
          </a:p>
          <a:p>
            <a:pPr lvl="1"/>
            <a:r>
              <a:rPr lang="en-US" dirty="0" smtClean="0"/>
              <a:t>The “I” is the subjective awareness of self (good student, shy, lonely) based on how feedback from other people is interpreted</a:t>
            </a:r>
            <a:endParaRPr lang="en-US" sz="2800" dirty="0" smtClean="0"/>
          </a:p>
          <a:p>
            <a:endParaRPr lang="en-US" dirty="0"/>
          </a:p>
        </p:txBody>
      </p:sp>
      <p:pic>
        <p:nvPicPr>
          <p:cNvPr id="4" name="Picture 3"/>
          <p:cNvPicPr>
            <a:picLocks noChangeAspect="1"/>
          </p:cNvPicPr>
          <p:nvPr/>
        </p:nvPicPr>
        <p:blipFill>
          <a:blip r:embed="rId3"/>
          <a:stretch>
            <a:fillRect/>
          </a:stretch>
        </p:blipFill>
        <p:spPr>
          <a:xfrm>
            <a:off x="5096723" y="1809376"/>
            <a:ext cx="3530600" cy="4241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Interactionism</a:t>
            </a:r>
            <a:endParaRPr lang="en-US" dirty="0"/>
          </a:p>
        </p:txBody>
      </p:sp>
      <p:sp>
        <p:nvSpPr>
          <p:cNvPr id="3" name="Content Placeholder 2"/>
          <p:cNvSpPr>
            <a:spLocks noGrp="1"/>
          </p:cNvSpPr>
          <p:nvPr>
            <p:ph idx="1"/>
          </p:nvPr>
        </p:nvSpPr>
        <p:spPr>
          <a:xfrm>
            <a:off x="4148304" y="1747838"/>
            <a:ext cx="4079709" cy="4303338"/>
          </a:xfrm>
        </p:spPr>
        <p:txBody>
          <a:bodyPr>
            <a:normAutofit/>
          </a:bodyPr>
          <a:lstStyle/>
          <a:p>
            <a:r>
              <a:rPr lang="en-US" sz="2600" dirty="0" smtClean="0"/>
              <a:t>People must “take the attitude of the other” to be able to anticipate what the other person will do and decide how they should respond</a:t>
            </a:r>
          </a:p>
          <a:p>
            <a:pPr lvl="1"/>
            <a:r>
              <a:rPr lang="en-US" dirty="0" smtClean="0"/>
              <a:t>This role-taking is the basis for human interaction</a:t>
            </a:r>
            <a:endParaRPr lang="en-US" sz="2800" dirty="0" smtClean="0"/>
          </a:p>
          <a:p>
            <a:endParaRPr lang="en-US" dirty="0"/>
          </a:p>
        </p:txBody>
      </p:sp>
      <p:pic>
        <p:nvPicPr>
          <p:cNvPr id="4" name="Picture 3"/>
          <p:cNvPicPr>
            <a:picLocks noChangeAspect="1"/>
          </p:cNvPicPr>
          <p:nvPr/>
        </p:nvPicPr>
        <p:blipFill>
          <a:blip r:embed="rId3"/>
          <a:stretch>
            <a:fillRect/>
          </a:stretch>
        </p:blipFill>
        <p:spPr>
          <a:xfrm>
            <a:off x="423372" y="2452205"/>
            <a:ext cx="3724931" cy="256275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Interactionism</a:t>
            </a:r>
            <a:endParaRPr lang="en-US" dirty="0"/>
          </a:p>
        </p:txBody>
      </p:sp>
      <p:sp>
        <p:nvSpPr>
          <p:cNvPr id="3" name="Content Placeholder 2"/>
          <p:cNvSpPr>
            <a:spLocks noGrp="1"/>
          </p:cNvSpPr>
          <p:nvPr>
            <p:ph idx="1"/>
          </p:nvPr>
        </p:nvSpPr>
        <p:spPr>
          <a:xfrm>
            <a:off x="914400" y="1747838"/>
            <a:ext cx="7313613" cy="2721768"/>
          </a:xfrm>
        </p:spPr>
        <p:txBody>
          <a:bodyPr/>
          <a:lstStyle/>
          <a:p>
            <a:r>
              <a:rPr lang="en-US" dirty="0" smtClean="0"/>
              <a:t>People are able to interact effectively only if they can communicate using a common language (shared symbols)</a:t>
            </a:r>
          </a:p>
          <a:p>
            <a:pPr lvl="1"/>
            <a:r>
              <a:rPr lang="en-US" dirty="0" smtClean="0"/>
              <a:t>Language is the means by which individuals interpret and give meaning to their experiences of self and others in order to interact in relationships</a:t>
            </a:r>
            <a:endParaRPr lang="en-US" sz="2600" dirty="0" smtClean="0"/>
          </a:p>
          <a:p>
            <a:endParaRPr lang="en-US" dirty="0"/>
          </a:p>
        </p:txBody>
      </p:sp>
      <p:pic>
        <p:nvPicPr>
          <p:cNvPr id="4" name="Picture 3"/>
          <p:cNvPicPr>
            <a:picLocks noChangeAspect="1"/>
          </p:cNvPicPr>
          <p:nvPr/>
        </p:nvPicPr>
        <p:blipFill>
          <a:blip r:embed="rId3"/>
          <a:stretch>
            <a:fillRect/>
          </a:stretch>
        </p:blipFill>
        <p:spPr>
          <a:xfrm>
            <a:off x="1781377" y="4238246"/>
            <a:ext cx="5561483" cy="248412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Interactionism</a:t>
            </a:r>
            <a:endParaRPr lang="en-US" dirty="0"/>
          </a:p>
        </p:txBody>
      </p:sp>
      <p:sp>
        <p:nvSpPr>
          <p:cNvPr id="3" name="Content Placeholder 2"/>
          <p:cNvSpPr>
            <a:spLocks noGrp="1"/>
          </p:cNvSpPr>
          <p:nvPr>
            <p:ph idx="1"/>
          </p:nvPr>
        </p:nvSpPr>
        <p:spPr>
          <a:xfrm>
            <a:off x="914401" y="1747838"/>
            <a:ext cx="5064765" cy="4461781"/>
          </a:xfrm>
        </p:spPr>
        <p:txBody>
          <a:bodyPr>
            <a:normAutofit fontScale="92500" lnSpcReduction="20000"/>
          </a:bodyPr>
          <a:lstStyle/>
          <a:p>
            <a:pPr lvl="0"/>
            <a:r>
              <a:rPr lang="en-US" dirty="0" smtClean="0"/>
              <a:t>A popular application of symbolic interactionism was used by John Gray in his book “Men Are from Mars, Women Are from Venus” (1992)</a:t>
            </a:r>
            <a:endParaRPr lang="en-US" sz="2800" dirty="0" smtClean="0"/>
          </a:p>
          <a:p>
            <a:r>
              <a:rPr lang="en-US" sz="2400" dirty="0" smtClean="0"/>
              <a:t>He explained that men and women have problems in their relationships because they give different meaning to actions and words</a:t>
            </a:r>
          </a:p>
          <a:p>
            <a:r>
              <a:rPr lang="en-US" sz="2400" dirty="0" smtClean="0"/>
              <a:t>He generalized that men and women do not share common symbols</a:t>
            </a:r>
          </a:p>
          <a:p>
            <a:pPr lvl="1"/>
            <a:r>
              <a:rPr lang="en-US" sz="2200" dirty="0" smtClean="0"/>
              <a:t>They could improve their relationships by learning what the other sex means by their behaviour</a:t>
            </a:r>
            <a:endParaRPr lang="en-US" sz="2600" dirty="0" smtClean="0"/>
          </a:p>
          <a:p>
            <a:endParaRPr lang="en-US" dirty="0"/>
          </a:p>
        </p:txBody>
      </p:sp>
      <p:pic>
        <p:nvPicPr>
          <p:cNvPr id="4" name="Picture 3"/>
          <p:cNvPicPr>
            <a:picLocks noChangeAspect="1"/>
          </p:cNvPicPr>
          <p:nvPr/>
        </p:nvPicPr>
        <p:blipFill>
          <a:blip r:embed="rId3"/>
          <a:stretch>
            <a:fillRect/>
          </a:stretch>
        </p:blipFill>
        <p:spPr>
          <a:xfrm>
            <a:off x="6259569" y="1904942"/>
            <a:ext cx="2578910" cy="388883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Interactionism</a:t>
            </a:r>
            <a:endParaRPr lang="en-US" dirty="0"/>
          </a:p>
        </p:txBody>
      </p:sp>
      <p:sp>
        <p:nvSpPr>
          <p:cNvPr id="3" name="Content Placeholder 2"/>
          <p:cNvSpPr>
            <a:spLocks noGrp="1"/>
          </p:cNvSpPr>
          <p:nvPr>
            <p:ph idx="1"/>
          </p:nvPr>
        </p:nvSpPr>
        <p:spPr/>
        <p:txBody>
          <a:bodyPr>
            <a:normAutofit fontScale="92500"/>
          </a:bodyPr>
          <a:lstStyle/>
          <a:p>
            <a:pPr lvl="0"/>
            <a:r>
              <a:rPr lang="en-US" dirty="0" smtClean="0"/>
              <a:t>Emphasizes the mental processes of perception and interpretation in determining the behaviour of individuals</a:t>
            </a:r>
          </a:p>
          <a:p>
            <a:pPr lvl="1"/>
            <a:r>
              <a:rPr lang="en-US" dirty="0" smtClean="0"/>
              <a:t>This is what makes it a psychological theory</a:t>
            </a:r>
          </a:p>
          <a:p>
            <a:pPr lvl="0"/>
            <a:r>
              <a:rPr lang="en-US" dirty="0" smtClean="0"/>
              <a:t>Useful as a micro theory for analyzing observations of individuals and small groups of people</a:t>
            </a:r>
          </a:p>
          <a:p>
            <a:pPr lvl="0"/>
            <a:r>
              <a:rPr lang="en-US" dirty="0" smtClean="0"/>
              <a:t>A problem with symbolic interactionism is the possibility that because the researcher perceives and interprets the actions of the individuals during the observation, the observations could be influenced by the researcher’s self-image and beliefs and could, therefore, be inaccurate</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Exchange Theory</a:t>
            </a:r>
            <a:endParaRPr lang="en-US" dirty="0"/>
          </a:p>
        </p:txBody>
      </p:sp>
      <p:sp>
        <p:nvSpPr>
          <p:cNvPr id="3" name="Content Placeholder 2"/>
          <p:cNvSpPr>
            <a:spLocks noGrp="1"/>
          </p:cNvSpPr>
          <p:nvPr>
            <p:ph idx="1"/>
          </p:nvPr>
        </p:nvSpPr>
        <p:spPr/>
        <p:txBody>
          <a:bodyPr>
            <a:normAutofit fontScale="92500"/>
          </a:bodyPr>
          <a:lstStyle/>
          <a:p>
            <a:pPr lvl="0"/>
            <a:r>
              <a:rPr lang="en-US" sz="2380" dirty="0" smtClean="0"/>
              <a:t>A psychological theory that attempts to explain the social factors that influence how individuals interact within reciprocal relationships</a:t>
            </a:r>
          </a:p>
          <a:p>
            <a:r>
              <a:rPr lang="en-US" sz="2380" dirty="0" smtClean="0"/>
              <a:t>Although individuals are constrained by role expectations, they act within each role to maximize the benefits they will receive and to minimize the costs to themselves</a:t>
            </a:r>
          </a:p>
          <a:p>
            <a:r>
              <a:rPr lang="en-US" sz="2380" dirty="0" smtClean="0"/>
              <a:t>Similar to symbolic interactionism in that individuals interpret their experiences of self and others to determine the benefits and costs</a:t>
            </a:r>
          </a:p>
          <a:p>
            <a:pPr lvl="1"/>
            <a:r>
              <a:rPr lang="en-US" sz="2180" dirty="0" smtClean="0"/>
              <a:t>The benefits and costs of a relationship are not facts, but are perceptions formed by each individual</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Exchange Theory</a:t>
            </a:r>
            <a:endParaRPr lang="en-US" dirty="0"/>
          </a:p>
        </p:txBody>
      </p:sp>
      <p:sp>
        <p:nvSpPr>
          <p:cNvPr id="3" name="Content Placeholder 2"/>
          <p:cNvSpPr>
            <a:spLocks noGrp="1"/>
          </p:cNvSpPr>
          <p:nvPr>
            <p:ph idx="1"/>
          </p:nvPr>
        </p:nvSpPr>
        <p:spPr/>
        <p:txBody>
          <a:bodyPr>
            <a:normAutofit/>
          </a:bodyPr>
          <a:lstStyle/>
          <a:p>
            <a:pPr lvl="0"/>
            <a:r>
              <a:rPr lang="en-US" dirty="0" smtClean="0"/>
              <a:t>Relationships are stable when the benefits that each individual receives balance the costs of the relationship</a:t>
            </a:r>
            <a:endParaRPr lang="en-US" sz="2800" dirty="0" smtClean="0"/>
          </a:p>
          <a:p>
            <a:pPr lvl="1"/>
            <a:r>
              <a:rPr lang="en-US" dirty="0" smtClean="0"/>
              <a:t>Benefits meet a perceived need and can include physical or emotional security, access to goods and services, and social approval</a:t>
            </a:r>
            <a:endParaRPr lang="en-US" sz="2600" dirty="0" smtClean="0"/>
          </a:p>
          <a:p>
            <a:pPr lvl="1"/>
            <a:r>
              <a:rPr lang="en-US" dirty="0" smtClean="0"/>
              <a:t>Costs are those actions that meet the needs of another, such as providing physical or emotional support, or sharing goods and services</a:t>
            </a:r>
            <a:endParaRPr lang="en-US" sz="2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Exchange Theory</a:t>
            </a:r>
            <a:endParaRPr lang="en-US" dirty="0"/>
          </a:p>
        </p:txBody>
      </p:sp>
      <p:sp>
        <p:nvSpPr>
          <p:cNvPr id="3" name="Content Placeholder 2"/>
          <p:cNvSpPr>
            <a:spLocks noGrp="1"/>
          </p:cNvSpPr>
          <p:nvPr>
            <p:ph idx="1"/>
          </p:nvPr>
        </p:nvSpPr>
        <p:spPr/>
        <p:txBody>
          <a:bodyPr>
            <a:normAutofit/>
          </a:bodyPr>
          <a:lstStyle/>
          <a:p>
            <a:r>
              <a:rPr lang="en-US" dirty="0" smtClean="0"/>
              <a:t>According to this theory, individuals prefer relationships that are cost-effective (the benefits are greater than those of alternative relationships)</a:t>
            </a:r>
          </a:p>
          <a:p>
            <a:r>
              <a:rPr lang="en-US" dirty="0" smtClean="0"/>
              <a:t>This theory is used to explain how individuals make decisions to form and maintain relationships that might appear unacceptable to others</a:t>
            </a:r>
          </a:p>
          <a:p>
            <a:pPr lvl="0"/>
            <a:r>
              <a:rPr lang="en-US" dirty="0" smtClean="0"/>
              <a:t>A problem with social exchange theory is the fact that some people are offended by the cost/benefit analysis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Preconceptions About Individuals and Families</a:t>
            </a:r>
            <a:endParaRPr lang="en-US" dirty="0"/>
          </a:p>
        </p:txBody>
      </p:sp>
      <p:sp>
        <p:nvSpPr>
          <p:cNvPr id="3" name="Content Placeholder 2"/>
          <p:cNvSpPr>
            <a:spLocks noGrp="1"/>
          </p:cNvSpPr>
          <p:nvPr>
            <p:ph idx="1"/>
          </p:nvPr>
        </p:nvSpPr>
        <p:spPr>
          <a:xfrm>
            <a:off x="914400" y="1747838"/>
            <a:ext cx="7313613" cy="1509532"/>
          </a:xfrm>
        </p:spPr>
        <p:txBody>
          <a:bodyPr/>
          <a:lstStyle/>
          <a:p>
            <a:pPr lvl="0"/>
            <a:r>
              <a:rPr lang="en-US" dirty="0" smtClean="0"/>
              <a:t>It is important to  examine our beliefs, perceptions, and opinions so that we can approach the subject objectively and with an open mind</a:t>
            </a:r>
            <a:endParaRPr lang="en-US" sz="2800" dirty="0" smtClean="0"/>
          </a:p>
          <a:p>
            <a:endParaRPr lang="en-US" dirty="0"/>
          </a:p>
        </p:txBody>
      </p:sp>
      <p:pic>
        <p:nvPicPr>
          <p:cNvPr id="5" name="Picture 4"/>
          <p:cNvPicPr>
            <a:picLocks noChangeAspect="1"/>
          </p:cNvPicPr>
          <p:nvPr/>
        </p:nvPicPr>
        <p:blipFill>
          <a:blip r:embed="rId3"/>
          <a:stretch>
            <a:fillRect/>
          </a:stretch>
        </p:blipFill>
        <p:spPr>
          <a:xfrm>
            <a:off x="2413414" y="3422300"/>
            <a:ext cx="4327523" cy="23585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Theories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Use an interdisciplinary approach to attempt to describe patterns of growth and change throughout the human life span</a:t>
            </a:r>
          </a:p>
          <a:p>
            <a:pPr lvl="1"/>
            <a:r>
              <a:rPr lang="en-US" dirty="0" smtClean="0"/>
              <a:t>Biological, psychological, social, and cultural factors are examined</a:t>
            </a:r>
          </a:p>
          <a:p>
            <a:pPr lvl="0"/>
            <a:r>
              <a:rPr lang="en-US" dirty="0" smtClean="0"/>
              <a:t>As individuals progress through life they face role expectations that challenge them to develop, called developmental tasks</a:t>
            </a:r>
          </a:p>
          <a:p>
            <a:pPr lvl="0"/>
            <a:r>
              <a:rPr lang="en-US" dirty="0" smtClean="0"/>
              <a:t>These theories attempt to explain the factors that influence differences in behaviour demonstrated by individuals at different ages</a:t>
            </a:r>
            <a:endParaRPr lang="en-US" sz="2800" dirty="0" smtClean="0"/>
          </a:p>
          <a:p>
            <a:pPr lvl="1"/>
            <a:r>
              <a:rPr lang="en-US" sz="2200" dirty="0" smtClean="0"/>
              <a:t>Researchers must determine whether the differences are caused by the age-stage of the individuals and not other factors such as the period in which they were born or social change</a:t>
            </a:r>
            <a:endParaRPr lang="en-US" sz="2600"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Theories</a:t>
            </a:r>
            <a:endParaRPr lang="en-US" dirty="0"/>
          </a:p>
        </p:txBody>
      </p:sp>
      <p:sp>
        <p:nvSpPr>
          <p:cNvPr id="3" name="Content Placeholder 2"/>
          <p:cNvSpPr>
            <a:spLocks noGrp="1"/>
          </p:cNvSpPr>
          <p:nvPr>
            <p:ph idx="1"/>
          </p:nvPr>
        </p:nvSpPr>
        <p:spPr/>
        <p:txBody>
          <a:bodyPr>
            <a:normAutofit fontScale="92500"/>
          </a:bodyPr>
          <a:lstStyle/>
          <a:p>
            <a:pPr lvl="0"/>
            <a:r>
              <a:rPr lang="en-US" dirty="0" smtClean="0"/>
              <a:t>Developmental theories based on the long-term studies of </a:t>
            </a:r>
            <a:r>
              <a:rPr lang="en-US" b="1" dirty="0" smtClean="0"/>
              <a:t>cohorts</a:t>
            </a:r>
            <a:r>
              <a:rPr lang="en-US" dirty="0" smtClean="0"/>
              <a:t> (well-defined groups) can be used to understand the behaviour of individuals</a:t>
            </a:r>
          </a:p>
          <a:p>
            <a:pPr lvl="1"/>
            <a:r>
              <a:rPr lang="en-US" dirty="0" smtClean="0"/>
              <a:t>Not intended to be used to govern how people should behave</a:t>
            </a:r>
            <a:endParaRPr lang="en-US" sz="2600" dirty="0" smtClean="0"/>
          </a:p>
          <a:p>
            <a:pPr lvl="0"/>
            <a:r>
              <a:rPr lang="en-US" dirty="0" smtClean="0"/>
              <a:t>The family life-cycle framework applies the developmental perspective to the life spans of families</a:t>
            </a:r>
            <a:endParaRPr lang="en-US" sz="2800" dirty="0" smtClean="0"/>
          </a:p>
          <a:p>
            <a:pPr lvl="1"/>
            <a:r>
              <a:rPr lang="en-US" dirty="0" smtClean="0"/>
              <a:t>Assumes that families have life spans with predictable stages, marked by </a:t>
            </a:r>
            <a:r>
              <a:rPr lang="en-US" b="1" dirty="0" smtClean="0"/>
              <a:t>normative events</a:t>
            </a:r>
            <a:r>
              <a:rPr lang="en-US" dirty="0" smtClean="0"/>
              <a:t> such as marriage, the birth of a child, or a child leaving the home</a:t>
            </a:r>
          </a:p>
          <a:p>
            <a:pPr lvl="1"/>
            <a:r>
              <a:rPr lang="en-US" dirty="0" smtClean="0"/>
              <a:t>At each stage the family faces specific developmental tasks that are prerequisites for moving on to the next stage</a:t>
            </a:r>
            <a:endParaRPr lang="en-US" sz="2800"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Theories</a:t>
            </a:r>
            <a:endParaRPr lang="en-US" dirty="0"/>
          </a:p>
        </p:txBody>
      </p:sp>
      <p:sp>
        <p:nvSpPr>
          <p:cNvPr id="3" name="Content Placeholder 2"/>
          <p:cNvSpPr>
            <a:spLocks noGrp="1"/>
          </p:cNvSpPr>
          <p:nvPr>
            <p:ph idx="1"/>
          </p:nvPr>
        </p:nvSpPr>
        <p:spPr>
          <a:xfrm>
            <a:off x="914400" y="1747838"/>
            <a:ext cx="3992639" cy="4303338"/>
          </a:xfrm>
        </p:spPr>
        <p:txBody>
          <a:bodyPr>
            <a:normAutofit lnSpcReduction="10000"/>
          </a:bodyPr>
          <a:lstStyle/>
          <a:p>
            <a:r>
              <a:rPr lang="en-US" sz="2600" dirty="0" smtClean="0"/>
              <a:t>Not all stages fit all families, and some families will face non-normative events, like the death of a child, that will present unique challenges</a:t>
            </a:r>
            <a:endParaRPr lang="en-US" sz="3000" dirty="0" smtClean="0"/>
          </a:p>
          <a:p>
            <a:r>
              <a:rPr lang="en-US" sz="2600" dirty="0" smtClean="0"/>
              <a:t>The identification of stages is arbitrary and reflects the cultural realities of the society</a:t>
            </a:r>
            <a:endParaRPr lang="en-US" sz="3000" dirty="0" smtClean="0"/>
          </a:p>
          <a:p>
            <a:endParaRPr lang="en-US" dirty="0"/>
          </a:p>
        </p:txBody>
      </p:sp>
      <p:pic>
        <p:nvPicPr>
          <p:cNvPr id="4" name="Picture 3"/>
          <p:cNvPicPr>
            <a:picLocks noChangeAspect="1"/>
          </p:cNvPicPr>
          <p:nvPr/>
        </p:nvPicPr>
        <p:blipFill>
          <a:blip r:embed="rId3"/>
          <a:stretch>
            <a:fillRect/>
          </a:stretch>
        </p:blipFill>
        <p:spPr>
          <a:xfrm>
            <a:off x="5014252" y="1999159"/>
            <a:ext cx="3903867" cy="390386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Theory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A sociological and political theory that explains:</a:t>
            </a:r>
          </a:p>
          <a:p>
            <a:pPr lvl="1"/>
            <a:r>
              <a:rPr lang="en-US" dirty="0" smtClean="0"/>
              <a:t>How power, not functional independence, holds a society together</a:t>
            </a:r>
          </a:p>
          <a:p>
            <a:pPr lvl="1"/>
            <a:r>
              <a:rPr lang="en-US" dirty="0" smtClean="0"/>
              <a:t>That conflict will exist between groups in society because of inequalities in power</a:t>
            </a:r>
          </a:p>
          <a:p>
            <a:pPr lvl="0"/>
            <a:r>
              <a:rPr lang="en-US" dirty="0" smtClean="0"/>
              <a:t>It is a macro theory that explains inequalities</a:t>
            </a:r>
          </a:p>
          <a:p>
            <a:pPr lvl="1"/>
            <a:r>
              <a:rPr lang="en-US" dirty="0" smtClean="0"/>
              <a:t>Unlike other theories, it is used to criticize rather than explain society</a:t>
            </a:r>
          </a:p>
          <a:p>
            <a:pPr lvl="0"/>
            <a:r>
              <a:rPr lang="en-US" dirty="0" smtClean="0"/>
              <a:t>Assumes groups compete with one another to meet their needs</a:t>
            </a:r>
          </a:p>
          <a:p>
            <a:pPr lvl="1"/>
            <a:r>
              <a:rPr lang="en-US" dirty="0" smtClean="0"/>
              <a:t>Competition means the needs of all will not be met equally</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Theory</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An example of this theory in action is Karl Marx’s (the father of communism) description of the class divisions of capitalist societies</a:t>
            </a:r>
            <a:endParaRPr lang="en-US" sz="2800" dirty="0" smtClean="0"/>
          </a:p>
          <a:p>
            <a:pPr lvl="1"/>
            <a:r>
              <a:rPr lang="en-US" sz="2200" dirty="0" smtClean="0"/>
              <a:t>He called the wealthy owners of business and factories the </a:t>
            </a:r>
            <a:r>
              <a:rPr lang="en-US" sz="2200" i="1" dirty="0" smtClean="0"/>
              <a:t>bourgeoisie</a:t>
            </a:r>
            <a:r>
              <a:rPr lang="en-US" sz="2200" dirty="0" smtClean="0"/>
              <a:t>, and the masses of working people the </a:t>
            </a:r>
            <a:r>
              <a:rPr lang="en-US" sz="2200" i="1" dirty="0" smtClean="0"/>
              <a:t>proletariat</a:t>
            </a:r>
            <a:endParaRPr lang="en-US" dirty="0" smtClean="0"/>
          </a:p>
          <a:p>
            <a:pPr lvl="1"/>
            <a:r>
              <a:rPr lang="en-US" dirty="0" smtClean="0"/>
              <a:t>The bourgeoisie were a much smaller group but held all the power because they controlled the livelihood of the much larger proletariat</a:t>
            </a:r>
            <a:endParaRPr lang="en-US" sz="2800" dirty="0" smtClean="0"/>
          </a:p>
          <a:p>
            <a:pPr lvl="0"/>
            <a:r>
              <a:rPr lang="en-US" dirty="0" smtClean="0"/>
              <a:t>Suggests society will be stable if people believe that this inequality between classes is the natural state of human society</a:t>
            </a:r>
            <a:endParaRPr lang="en-US" sz="2800"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Theory</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Also describes the relationship of men and women within a family as parallel to the class distinctions within capitalist societies</a:t>
            </a:r>
          </a:p>
          <a:p>
            <a:pPr lvl="0"/>
            <a:r>
              <a:rPr lang="en-US" dirty="0" smtClean="0"/>
              <a:t>This theory is often used for analyzing power and authority within the family.</a:t>
            </a:r>
            <a:endParaRPr lang="en-US" sz="2800" dirty="0" smtClean="0"/>
          </a:p>
          <a:p>
            <a:pPr lvl="1"/>
            <a:r>
              <a:rPr lang="en-US" sz="2400" dirty="0" smtClean="0"/>
              <a:t>Men worked outside the home and were paid wages, and therefore held all the economic power within the household since they were supporting their wife and children</a:t>
            </a:r>
            <a:endParaRPr lang="en-US" sz="2800" dirty="0" smtClean="0"/>
          </a:p>
          <a:p>
            <a:pPr lvl="1"/>
            <a:r>
              <a:rPr lang="en-US" sz="2400" dirty="0" smtClean="0"/>
              <a:t>Women worked inside the home and were not paid, and would not receive any economic support without marrying, reproducing, and providing the unpaid labour necessary to maintain a family</a:t>
            </a:r>
            <a:endParaRPr lang="en-US" sz="2800"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Feminist Theory</a:t>
            </a:r>
            <a:endParaRPr lang="en-US" dirty="0"/>
          </a:p>
        </p:txBody>
      </p:sp>
      <p:sp>
        <p:nvSpPr>
          <p:cNvPr id="3" name="Content Placeholder 2"/>
          <p:cNvSpPr>
            <a:spLocks noGrp="1"/>
          </p:cNvSpPr>
          <p:nvPr>
            <p:ph idx="1"/>
          </p:nvPr>
        </p:nvSpPr>
        <p:spPr>
          <a:xfrm>
            <a:off x="914401" y="1747838"/>
            <a:ext cx="4248300" cy="4303338"/>
          </a:xfrm>
        </p:spPr>
        <p:txBody>
          <a:bodyPr>
            <a:normAutofit fontScale="85000" lnSpcReduction="10000"/>
          </a:bodyPr>
          <a:lstStyle/>
          <a:p>
            <a:pPr lvl="0"/>
            <a:r>
              <a:rPr lang="en-US" dirty="0" smtClean="0"/>
              <a:t>A sociological and political theory that:</a:t>
            </a:r>
          </a:p>
          <a:p>
            <a:pPr lvl="1"/>
            <a:r>
              <a:rPr lang="en-US" sz="2120" dirty="0" smtClean="0"/>
              <a:t>Explains the impact of sex and gender on behaviour</a:t>
            </a:r>
          </a:p>
          <a:p>
            <a:pPr lvl="1"/>
            <a:r>
              <a:rPr lang="en-US" sz="2120" dirty="0" smtClean="0"/>
              <a:t>Considers issues of human behaviour from the specific point of view of women</a:t>
            </a:r>
          </a:p>
          <a:p>
            <a:pPr lvl="0"/>
            <a:r>
              <a:rPr lang="en-US" dirty="0" smtClean="0"/>
              <a:t>First appeared during the second half of the 20</a:t>
            </a:r>
            <a:r>
              <a:rPr lang="en-US" baseline="30000" dirty="0" smtClean="0"/>
              <a:t>th</a:t>
            </a:r>
            <a:r>
              <a:rPr lang="en-US" dirty="0" smtClean="0"/>
              <a:t> century</a:t>
            </a:r>
          </a:p>
          <a:p>
            <a:pPr lvl="0"/>
            <a:r>
              <a:rPr lang="en-US" dirty="0" smtClean="0"/>
              <a:t>Its roots lie in conflict theory, but it was developed to separate sex and gender from class and to combat gender biases in sociology</a:t>
            </a:r>
          </a:p>
          <a:p>
            <a:endParaRPr lang="en-US" dirty="0"/>
          </a:p>
        </p:txBody>
      </p:sp>
      <p:pic>
        <p:nvPicPr>
          <p:cNvPr id="5" name="Picture 4"/>
          <p:cNvPicPr>
            <a:picLocks noChangeAspect="1"/>
          </p:cNvPicPr>
          <p:nvPr/>
        </p:nvPicPr>
        <p:blipFill>
          <a:blip r:embed="rId3"/>
          <a:stretch>
            <a:fillRect/>
          </a:stretch>
        </p:blipFill>
        <p:spPr>
          <a:xfrm>
            <a:off x="5162701" y="1492625"/>
            <a:ext cx="3346298" cy="2504326"/>
          </a:xfrm>
          <a:prstGeom prst="rect">
            <a:avLst/>
          </a:prstGeom>
        </p:spPr>
      </p:pic>
      <p:pic>
        <p:nvPicPr>
          <p:cNvPr id="6" name="Picture 5"/>
          <p:cNvPicPr>
            <a:picLocks noChangeAspect="1"/>
          </p:cNvPicPr>
          <p:nvPr/>
        </p:nvPicPr>
        <p:blipFill>
          <a:blip r:embed="rId4"/>
          <a:stretch>
            <a:fillRect/>
          </a:stretch>
        </p:blipFill>
        <p:spPr>
          <a:xfrm>
            <a:off x="5162701" y="4123253"/>
            <a:ext cx="3346298" cy="265545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Feminist Theory</a:t>
            </a:r>
            <a:endParaRPr lang="en-US" dirty="0"/>
          </a:p>
        </p:txBody>
      </p:sp>
      <p:sp>
        <p:nvSpPr>
          <p:cNvPr id="3" name="Content Placeholder 2"/>
          <p:cNvSpPr>
            <a:spLocks noGrp="1"/>
          </p:cNvSpPr>
          <p:nvPr>
            <p:ph idx="1"/>
          </p:nvPr>
        </p:nvSpPr>
        <p:spPr/>
        <p:txBody>
          <a:bodyPr>
            <a:normAutofit/>
          </a:bodyPr>
          <a:lstStyle/>
          <a:p>
            <a:pPr lvl="0"/>
            <a:r>
              <a:rPr lang="en-US" dirty="0" smtClean="0"/>
              <a:t>Some examples of biases are:</a:t>
            </a:r>
            <a:endParaRPr lang="en-US" sz="2800" dirty="0" smtClean="0"/>
          </a:p>
          <a:p>
            <a:pPr lvl="1"/>
            <a:r>
              <a:rPr lang="en-US" b="1" dirty="0" smtClean="0"/>
              <a:t>Androcentricity</a:t>
            </a:r>
            <a:r>
              <a:rPr lang="en-US" dirty="0" smtClean="0"/>
              <a:t> is a bias that assumes male experiences represent human experiences and therefore also apply to women.  Therefore, gender is not considered in research.</a:t>
            </a:r>
            <a:endParaRPr lang="en-US" sz="2800" dirty="0" smtClean="0"/>
          </a:p>
          <a:p>
            <a:pPr lvl="1"/>
            <a:r>
              <a:rPr lang="en-US" b="1" dirty="0" smtClean="0"/>
              <a:t>Double standards</a:t>
            </a:r>
            <a:r>
              <a:rPr lang="en-US" dirty="0" smtClean="0"/>
              <a:t> are biases that apply different standards for evaluating the behaviour of men and women.</a:t>
            </a:r>
            <a:endParaRPr lang="en-US" sz="2800" dirty="0" smtClean="0"/>
          </a:p>
          <a:p>
            <a:r>
              <a:rPr lang="en-US" dirty="0" smtClean="0"/>
              <a:t>Feminist theories, like conflict theory, argue that change is required so that the needs of all people are met.</a:t>
            </a:r>
            <a:endParaRPr lang="en-US" sz="3000"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Feminist Theory</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Attempts to explain social inequalities between men and women from a female perspective</a:t>
            </a:r>
          </a:p>
          <a:p>
            <a:pPr lvl="0"/>
            <a:r>
              <a:rPr lang="en-US" dirty="0" smtClean="0"/>
              <a:t>There are three types of feminism based on how they perceive the causes of gender inequality:</a:t>
            </a:r>
            <a:endParaRPr lang="en-US" sz="2800" dirty="0" smtClean="0"/>
          </a:p>
          <a:p>
            <a:r>
              <a:rPr lang="en-US" sz="2600" b="1" dirty="0" smtClean="0"/>
              <a:t>Liberal feminism</a:t>
            </a:r>
            <a:endParaRPr lang="en-US" sz="3000" b="1" dirty="0" smtClean="0"/>
          </a:p>
          <a:p>
            <a:pPr lvl="1"/>
            <a:r>
              <a:rPr lang="en-US" dirty="0" smtClean="0"/>
              <a:t>Argues that discriminatory policies force women into an inferior social class that restricts their rights to fully participate in society according to their individual abilities</a:t>
            </a:r>
          </a:p>
          <a:p>
            <a:pPr lvl="1"/>
            <a:r>
              <a:rPr lang="en-US" dirty="0" smtClean="0"/>
              <a:t>These feminists attempt to change social policy through political means</a:t>
            </a:r>
            <a:endParaRPr lang="en-US" sz="2600"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Feminist Theory</a:t>
            </a:r>
            <a:endParaRPr lang="en-US" dirty="0"/>
          </a:p>
        </p:txBody>
      </p:sp>
      <p:sp>
        <p:nvSpPr>
          <p:cNvPr id="3" name="Content Placeholder 2"/>
          <p:cNvSpPr>
            <a:spLocks noGrp="1"/>
          </p:cNvSpPr>
          <p:nvPr>
            <p:ph idx="1"/>
          </p:nvPr>
        </p:nvSpPr>
        <p:spPr/>
        <p:txBody>
          <a:bodyPr>
            <a:normAutofit lnSpcReduction="10000"/>
          </a:bodyPr>
          <a:lstStyle/>
          <a:p>
            <a:r>
              <a:rPr lang="en-US" sz="2600" b="1" dirty="0" smtClean="0"/>
              <a:t>Socialist feminism</a:t>
            </a:r>
            <a:endParaRPr lang="en-US" sz="3000" b="1" dirty="0" smtClean="0"/>
          </a:p>
          <a:p>
            <a:pPr lvl="1"/>
            <a:r>
              <a:rPr lang="en-US" dirty="0" smtClean="0"/>
              <a:t>Argues that the sexual division of paid and unpaid labour is the root of the social inequality of women</a:t>
            </a:r>
          </a:p>
          <a:p>
            <a:pPr lvl="1"/>
            <a:r>
              <a:rPr lang="en-US" dirty="0" smtClean="0"/>
              <a:t>These feminists challenge both capitalism and the patriarchal model of the family</a:t>
            </a:r>
            <a:endParaRPr lang="en-US" sz="2600" dirty="0" smtClean="0"/>
          </a:p>
          <a:p>
            <a:r>
              <a:rPr lang="en-US" sz="2600" b="1" dirty="0" smtClean="0"/>
              <a:t>Radical feminism</a:t>
            </a:r>
            <a:endParaRPr lang="en-US" sz="3000" b="1" dirty="0" smtClean="0"/>
          </a:p>
          <a:p>
            <a:pPr lvl="1"/>
            <a:r>
              <a:rPr lang="en-US" dirty="0" smtClean="0"/>
              <a:t>Argues that the difference in power between men and women results in any male-female relationship as being exploitative</a:t>
            </a:r>
          </a:p>
          <a:p>
            <a:pPr lvl="1"/>
            <a:r>
              <a:rPr lang="en-US" dirty="0" smtClean="0"/>
              <a:t>These feminists believe that only the development of a separate female culture can correct this</a:t>
            </a:r>
            <a:endParaRPr lang="en-US" sz="2600"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 About Individuals and Families</a:t>
            </a:r>
            <a:endParaRPr lang="en-US" dirty="0"/>
          </a:p>
        </p:txBody>
      </p:sp>
      <p:sp>
        <p:nvSpPr>
          <p:cNvPr id="3" name="Content Placeholder 2"/>
          <p:cNvSpPr>
            <a:spLocks noGrp="1"/>
          </p:cNvSpPr>
          <p:nvPr>
            <p:ph idx="1"/>
          </p:nvPr>
        </p:nvSpPr>
        <p:spPr/>
        <p:txBody>
          <a:bodyPr>
            <a:normAutofit/>
          </a:bodyPr>
          <a:lstStyle/>
          <a:p>
            <a:pPr lvl="0"/>
            <a:r>
              <a:rPr lang="en-US" dirty="0" smtClean="0"/>
              <a:t>People are constantly discussing individuals and families in personal conversations and the media </a:t>
            </a:r>
          </a:p>
          <a:p>
            <a:pPr lvl="0"/>
            <a:r>
              <a:rPr lang="en-US" dirty="0" smtClean="0"/>
              <a:t>Some of the topics being discussed include:</a:t>
            </a:r>
            <a:endParaRPr lang="en-US" sz="2800" dirty="0" smtClean="0"/>
          </a:p>
          <a:p>
            <a:pPr lvl="1"/>
            <a:r>
              <a:rPr lang="en-US" dirty="0" smtClean="0"/>
              <a:t>How marriage and families are changing over time</a:t>
            </a:r>
            <a:endParaRPr lang="en-US" sz="2800" dirty="0" smtClean="0"/>
          </a:p>
          <a:p>
            <a:pPr lvl="1"/>
            <a:r>
              <a:rPr lang="en-US" dirty="0" smtClean="0"/>
              <a:t>Who is responsible for what is happening to families</a:t>
            </a:r>
            <a:endParaRPr lang="en-US" sz="2800" dirty="0" smtClean="0"/>
          </a:p>
          <a:p>
            <a:pPr lvl="1"/>
            <a:r>
              <a:rPr lang="en-US" dirty="0" smtClean="0"/>
              <a:t>What families should be doing</a:t>
            </a:r>
            <a:endParaRPr lang="en-US" sz="2800" dirty="0" smtClean="0"/>
          </a:p>
          <a:p>
            <a:pPr lvl="1"/>
            <a:r>
              <a:rPr lang="en-US" dirty="0" smtClean="0"/>
              <a:t>What should be done to support families</a:t>
            </a:r>
            <a:endParaRPr lang="en-US" sz="2800" dirty="0" smtClean="0"/>
          </a:p>
          <a:p>
            <a:pPr lvl="1"/>
            <a:r>
              <a:rPr lang="en-US" dirty="0" smtClean="0"/>
              <a:t>Whether governments, charities, or other institutions can do anything to lessen the problems</a:t>
            </a:r>
            <a:endParaRPr lang="en-US" sz="2800"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Research in the Social Sciences</a:t>
            </a:r>
            <a:endParaRPr lang="en-US" dirty="0"/>
          </a:p>
        </p:txBody>
      </p:sp>
      <p:sp>
        <p:nvSpPr>
          <p:cNvPr id="3" name="Content Placeholder 2"/>
          <p:cNvSpPr>
            <a:spLocks noGrp="1"/>
          </p:cNvSpPr>
          <p:nvPr>
            <p:ph idx="1"/>
          </p:nvPr>
        </p:nvSpPr>
        <p:spPr>
          <a:xfrm>
            <a:off x="914400" y="1747837"/>
            <a:ext cx="4050369" cy="3934005"/>
          </a:xfrm>
        </p:spPr>
        <p:txBody>
          <a:bodyPr>
            <a:normAutofit/>
          </a:bodyPr>
          <a:lstStyle/>
          <a:p>
            <a:pPr lvl="0"/>
            <a:r>
              <a:rPr lang="en-US" dirty="0" smtClean="0"/>
              <a:t>The purposes of the social sciences are:</a:t>
            </a:r>
            <a:endParaRPr lang="en-US" sz="2800" dirty="0" smtClean="0"/>
          </a:p>
          <a:p>
            <a:pPr lvl="1"/>
            <a:r>
              <a:rPr lang="en-US" dirty="0" smtClean="0"/>
              <a:t>To describe and explain the behaviour of individuals and families</a:t>
            </a:r>
            <a:endParaRPr lang="en-US" sz="2800" dirty="0" smtClean="0"/>
          </a:p>
          <a:p>
            <a:pPr lvl="1"/>
            <a:r>
              <a:rPr lang="en-US" dirty="0" smtClean="0"/>
              <a:t>To predict how they will behave in response to their environments</a:t>
            </a:r>
            <a:endParaRPr lang="en-US" sz="2800" dirty="0" smtClean="0"/>
          </a:p>
          <a:p>
            <a:pPr lvl="1"/>
            <a:r>
              <a:rPr lang="en-US" dirty="0" smtClean="0"/>
              <a:t>To suggest ways of managing their behaviour</a:t>
            </a:r>
            <a:endParaRPr lang="en-US" sz="2800" dirty="0" smtClean="0"/>
          </a:p>
          <a:p>
            <a:pPr lvl="0"/>
            <a:endParaRPr lang="en-US" sz="2800" dirty="0" smtClean="0"/>
          </a:p>
          <a:p>
            <a:pPr lvl="1"/>
            <a:endParaRPr lang="en-US" sz="2800" dirty="0" smtClean="0"/>
          </a:p>
          <a:p>
            <a:endParaRPr lang="en-US" dirty="0"/>
          </a:p>
        </p:txBody>
      </p:sp>
      <p:pic>
        <p:nvPicPr>
          <p:cNvPr id="5" name="Picture 4"/>
          <p:cNvPicPr>
            <a:picLocks noChangeAspect="1"/>
          </p:cNvPicPr>
          <p:nvPr/>
        </p:nvPicPr>
        <p:blipFill>
          <a:blip r:embed="rId3"/>
          <a:stretch>
            <a:fillRect/>
          </a:stretch>
        </p:blipFill>
        <p:spPr>
          <a:xfrm>
            <a:off x="4964769" y="2138251"/>
            <a:ext cx="4041092" cy="3030819"/>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Research in the Social Sciences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Social science research methods are used to:</a:t>
            </a:r>
            <a:endParaRPr lang="en-US" sz="2600" dirty="0" smtClean="0"/>
          </a:p>
          <a:p>
            <a:pPr lvl="1"/>
            <a:r>
              <a:rPr lang="en-US" dirty="0" smtClean="0"/>
              <a:t>Ask questions</a:t>
            </a:r>
            <a:endParaRPr lang="en-US" sz="2800" dirty="0" smtClean="0"/>
          </a:p>
          <a:p>
            <a:pPr lvl="1"/>
            <a:r>
              <a:rPr lang="en-US" dirty="0" smtClean="0"/>
              <a:t>Gather information</a:t>
            </a:r>
          </a:p>
          <a:p>
            <a:pPr lvl="1"/>
            <a:r>
              <a:rPr lang="en-US" sz="2195" dirty="0" smtClean="0"/>
              <a:t>Analyze the information</a:t>
            </a:r>
          </a:p>
          <a:p>
            <a:pPr lvl="0"/>
            <a:r>
              <a:rPr lang="en-US" dirty="0" smtClean="0"/>
              <a:t>Developing social science research knowledge and skills will help you:</a:t>
            </a:r>
            <a:endParaRPr lang="en-US" sz="2800" dirty="0" smtClean="0"/>
          </a:p>
          <a:p>
            <a:pPr lvl="1"/>
            <a:r>
              <a:rPr lang="en-US" dirty="0" smtClean="0"/>
              <a:t>Understand the origins of knowledge presented in books and other sources</a:t>
            </a:r>
            <a:endParaRPr lang="en-US" sz="2800" dirty="0" smtClean="0"/>
          </a:p>
          <a:p>
            <a:pPr lvl="1"/>
            <a:r>
              <a:rPr lang="en-US" dirty="0" smtClean="0"/>
              <a:t>Evaluate the validity of the information in books and other sources</a:t>
            </a:r>
            <a:endParaRPr lang="en-US" sz="2800" dirty="0" smtClean="0"/>
          </a:p>
          <a:p>
            <a:pPr lvl="1"/>
            <a:r>
              <a:rPr lang="en-US" dirty="0" smtClean="0"/>
              <a:t>Prepare to conduct your own investigations of issues and questions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Process</a:t>
            </a:r>
            <a:endParaRPr lang="en-US" dirty="0"/>
          </a:p>
        </p:txBody>
      </p:sp>
      <p:sp>
        <p:nvSpPr>
          <p:cNvPr id="3" name="Content Placeholder 2"/>
          <p:cNvSpPr>
            <a:spLocks noGrp="1"/>
          </p:cNvSpPr>
          <p:nvPr>
            <p:ph idx="1"/>
          </p:nvPr>
        </p:nvSpPr>
        <p:spPr/>
        <p:txBody>
          <a:bodyPr>
            <a:normAutofit/>
          </a:bodyPr>
          <a:lstStyle/>
          <a:p>
            <a:pPr lvl="0"/>
            <a:r>
              <a:rPr lang="en-US" dirty="0" smtClean="0"/>
              <a:t>Social scientists use the following process when conducting a research study:</a:t>
            </a:r>
            <a:endParaRPr lang="en-US" sz="2800" dirty="0" smtClean="0"/>
          </a:p>
          <a:p>
            <a:pPr lvl="1"/>
            <a:r>
              <a:rPr lang="en-US" sz="2240" dirty="0" smtClean="0"/>
              <a:t>Clarify the topic of study by asking questions</a:t>
            </a:r>
          </a:p>
          <a:p>
            <a:pPr lvl="1"/>
            <a:r>
              <a:rPr lang="en-US" sz="2240" dirty="0" smtClean="0"/>
              <a:t>Identify specific research questions to be investigated (</a:t>
            </a:r>
            <a:r>
              <a:rPr lang="en-US" sz="2240" u="sng" dirty="0" smtClean="0"/>
              <a:t>purpose</a:t>
            </a:r>
            <a:r>
              <a:rPr lang="en-US" sz="2240" dirty="0" smtClean="0"/>
              <a:t> of the study)</a:t>
            </a:r>
          </a:p>
          <a:p>
            <a:pPr lvl="1"/>
            <a:r>
              <a:rPr lang="en-US" sz="2240" dirty="0" smtClean="0"/>
              <a:t>Find out what information is already known.  Conduct a review of available literature</a:t>
            </a:r>
          </a:p>
          <a:p>
            <a:pPr lvl="2"/>
            <a:r>
              <a:rPr lang="en-US" sz="2080" dirty="0" smtClean="0"/>
              <a:t>These are called </a:t>
            </a:r>
            <a:r>
              <a:rPr lang="en-US" sz="2080" i="1" dirty="0" smtClean="0"/>
              <a:t>secondary sources</a:t>
            </a:r>
            <a:r>
              <a:rPr lang="en-US" sz="2080" dirty="0" smtClean="0"/>
              <a:t> because they present someone else’s analysis second-hand</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Process</a:t>
            </a:r>
            <a:endParaRPr lang="en-US" dirty="0"/>
          </a:p>
        </p:txBody>
      </p:sp>
      <p:sp>
        <p:nvSpPr>
          <p:cNvPr id="3" name="Content Placeholder 2"/>
          <p:cNvSpPr>
            <a:spLocks noGrp="1"/>
          </p:cNvSpPr>
          <p:nvPr>
            <p:ph idx="1"/>
          </p:nvPr>
        </p:nvSpPr>
        <p:spPr/>
        <p:txBody>
          <a:bodyPr>
            <a:normAutofit/>
          </a:bodyPr>
          <a:lstStyle/>
          <a:p>
            <a:pPr lvl="1"/>
            <a:r>
              <a:rPr lang="en-US" sz="2240" dirty="0" smtClean="0"/>
              <a:t>Summarize your literature review to develop a thesis that answers your question</a:t>
            </a:r>
          </a:p>
          <a:p>
            <a:pPr lvl="1"/>
            <a:r>
              <a:rPr lang="en-US" sz="2240" dirty="0" smtClean="0"/>
              <a:t>State a hypothesis (a possible answer to your question)</a:t>
            </a:r>
          </a:p>
          <a:p>
            <a:pPr lvl="1"/>
            <a:r>
              <a:rPr lang="en-US" sz="2240" dirty="0" smtClean="0"/>
              <a:t>Design an original investigation to gather additional evidence to answer your question</a:t>
            </a:r>
          </a:p>
          <a:p>
            <a:pPr lvl="2"/>
            <a:r>
              <a:rPr lang="en-US" dirty="0" smtClean="0"/>
              <a:t>The subjects of this investigation are called </a:t>
            </a:r>
            <a:r>
              <a:rPr lang="en-US" i="1" dirty="0" smtClean="0"/>
              <a:t>primary sources</a:t>
            </a:r>
            <a:r>
              <a:rPr lang="en-US" dirty="0" smtClean="0"/>
              <a:t>, because you will get the information first-hand</a:t>
            </a:r>
          </a:p>
          <a:p>
            <a:pPr lvl="1"/>
            <a:r>
              <a:rPr lang="en-US" sz="2240" dirty="0" smtClean="0"/>
              <a:t>Analyze the results of your research to form conclusions that indicate whether your hypothesis was supported or not and to determine whether your question has been answered</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Papers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Social scientists write research papers to describe the results of their study for other people.  There are two major types:</a:t>
            </a:r>
            <a:endParaRPr lang="en-US" sz="2800" dirty="0" smtClean="0"/>
          </a:p>
          <a:p>
            <a:r>
              <a:rPr lang="en-US" sz="2600" dirty="0" smtClean="0"/>
              <a:t>Research essays</a:t>
            </a:r>
            <a:endParaRPr lang="en-US" sz="3000" dirty="0" smtClean="0"/>
          </a:p>
          <a:p>
            <a:pPr lvl="1"/>
            <a:r>
              <a:rPr lang="en-US" dirty="0" smtClean="0"/>
              <a:t>The results of a literature review (secondary research) are presented as an essay in which evidence from the research is described to support the thesis</a:t>
            </a:r>
            <a:endParaRPr lang="en-US" sz="2600" dirty="0" smtClean="0"/>
          </a:p>
          <a:p>
            <a:r>
              <a:rPr lang="en-US" sz="2600" dirty="0" smtClean="0"/>
              <a:t>Research report</a:t>
            </a:r>
            <a:endParaRPr lang="en-US" sz="3000" dirty="0" smtClean="0"/>
          </a:p>
          <a:p>
            <a:pPr lvl="1"/>
            <a:r>
              <a:rPr lang="en-US" dirty="0" smtClean="0"/>
              <a:t>The results of an original investigation of a hypothesis (primary research) are presented as a report in which the method and the results are described</a:t>
            </a:r>
          </a:p>
          <a:p>
            <a:pPr lvl="1"/>
            <a:r>
              <a:rPr lang="en-US" dirty="0" smtClean="0"/>
              <a:t>A research report enables others to evaluate the methods to determine whether the results are reliable</a:t>
            </a:r>
            <a:endParaRPr lang="en-US" sz="2600"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and Hypotheses</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 research question establishes the </a:t>
            </a:r>
            <a:r>
              <a:rPr lang="en-US" u="sng" dirty="0" smtClean="0"/>
              <a:t>purpose</a:t>
            </a:r>
            <a:r>
              <a:rPr lang="en-US" dirty="0" smtClean="0"/>
              <a:t> of the research</a:t>
            </a:r>
          </a:p>
          <a:p>
            <a:pPr lvl="0"/>
            <a:r>
              <a:rPr lang="en-US" dirty="0" smtClean="0"/>
              <a:t>A clearly worded research question about a specific aspect of the topic is used to guide researchers in selecting information from secondary sources in their literature review</a:t>
            </a:r>
          </a:p>
          <a:p>
            <a:r>
              <a:rPr lang="en-US" dirty="0" smtClean="0"/>
              <a:t>There are two basic types of questions asked in the social sciences:</a:t>
            </a:r>
          </a:p>
          <a:p>
            <a:pPr lvl="1"/>
            <a:r>
              <a:rPr lang="en-US" dirty="0" smtClean="0"/>
              <a:t>Description questions ask “What happens?”</a:t>
            </a:r>
            <a:endParaRPr lang="en-US" sz="2600" dirty="0" smtClean="0"/>
          </a:p>
          <a:p>
            <a:pPr lvl="1"/>
            <a:r>
              <a:rPr lang="en-US" dirty="0" smtClean="0"/>
              <a:t>Explanation</a:t>
            </a:r>
            <a:r>
              <a:rPr lang="en-US" i="1" dirty="0" smtClean="0"/>
              <a:t> </a:t>
            </a:r>
            <a:r>
              <a:rPr lang="en-US" dirty="0" smtClean="0"/>
              <a:t>questions ask “Why?” or “How?”</a:t>
            </a:r>
            <a:endParaRPr lang="en-US" sz="2600"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and Hypotheses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A </a:t>
            </a:r>
            <a:r>
              <a:rPr lang="en-US" u="sng" dirty="0" smtClean="0"/>
              <a:t>hypothesis</a:t>
            </a:r>
            <a:r>
              <a:rPr lang="en-US" dirty="0" smtClean="0"/>
              <a:t> is a possible answer to a research question</a:t>
            </a:r>
          </a:p>
          <a:p>
            <a:pPr lvl="1"/>
            <a:r>
              <a:rPr lang="en-US" dirty="0" smtClean="0"/>
              <a:t>Developed after the literature review to explain what happens and why it happens</a:t>
            </a:r>
          </a:p>
          <a:p>
            <a:pPr lvl="0"/>
            <a:r>
              <a:rPr lang="en-US" dirty="0" smtClean="0"/>
              <a:t>A hypothesis usually states a presumed relationship between two or more variables stated in the form “If A, then B”</a:t>
            </a:r>
          </a:p>
          <a:p>
            <a:pPr lvl="1"/>
            <a:r>
              <a:rPr lang="en-US" dirty="0" smtClean="0"/>
              <a:t>Though the hypothesis assumes other things are equal, these words are not usually included in the hypothesis itself.</a:t>
            </a:r>
            <a:endParaRPr lang="en-US" sz="2600" dirty="0" smtClean="0"/>
          </a:p>
          <a:p>
            <a:r>
              <a:rPr lang="en-US" b="1" dirty="0" smtClean="0"/>
              <a:t>Variables</a:t>
            </a:r>
            <a:r>
              <a:rPr lang="en-US" dirty="0" smtClean="0"/>
              <a:t> are qualities (such as gender or birth order) or behaviours (such as marrying or attending university).</a:t>
            </a:r>
            <a:endParaRPr lang="en-US" sz="3000" dirty="0" smtClean="0"/>
          </a:p>
          <a:p>
            <a:pPr lvl="1"/>
            <a:r>
              <a:rPr lang="en-US" dirty="0" smtClean="0"/>
              <a:t>A is the </a:t>
            </a:r>
            <a:r>
              <a:rPr lang="en-US" b="1" dirty="0" smtClean="0"/>
              <a:t>independent variable</a:t>
            </a:r>
            <a:r>
              <a:rPr lang="en-US" dirty="0" smtClean="0"/>
              <a:t> because it occurs first.  A is the cause.</a:t>
            </a:r>
            <a:endParaRPr lang="en-US" sz="2800" dirty="0" smtClean="0"/>
          </a:p>
          <a:p>
            <a:pPr lvl="1"/>
            <a:r>
              <a:rPr lang="en-US" dirty="0" smtClean="0"/>
              <a:t>B is the </a:t>
            </a:r>
            <a:r>
              <a:rPr lang="en-US" b="1" dirty="0" smtClean="0"/>
              <a:t>dependent variable </a:t>
            </a:r>
            <a:r>
              <a:rPr lang="en-US" dirty="0" smtClean="0"/>
              <a:t>because it depends on A.  B is the effect.</a:t>
            </a:r>
            <a:endParaRPr lang="en-US" sz="2800"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Research</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Social science research often involves the use of human subjects, so understanding how to conduct ethical research that respects both the well-being and dignity of the subjects is very important </a:t>
            </a:r>
          </a:p>
          <a:p>
            <a:pPr lvl="0"/>
            <a:r>
              <a:rPr lang="en-US" dirty="0" smtClean="0"/>
              <a:t>This procedure ensures research meets ethical standards:</a:t>
            </a:r>
            <a:endParaRPr lang="en-US" sz="2800" dirty="0" smtClean="0"/>
          </a:p>
          <a:p>
            <a:pPr lvl="1"/>
            <a:r>
              <a:rPr lang="en-US" sz="2200" dirty="0" smtClean="0"/>
              <a:t>Explain the nature of the research to your subjects and obtain their consent to participate (unless you’re observing people in a public setting or conducting an anonymous survey)</a:t>
            </a:r>
            <a:endParaRPr lang="en-US" sz="2600" dirty="0" smtClean="0"/>
          </a:p>
          <a:p>
            <a:pPr lvl="1"/>
            <a:r>
              <a:rPr lang="en-US" dirty="0" smtClean="0"/>
              <a:t>If your research requires some sort of deception, you should obtain general consent, and then explain the deception as soon as possible afterward</a:t>
            </a:r>
            <a:endParaRPr lang="en-US" sz="2800" dirty="0" smtClean="0"/>
          </a:p>
          <a:p>
            <a:pPr lvl="1"/>
            <a:r>
              <a:rPr lang="en-US" dirty="0" smtClean="0"/>
              <a:t>You must inform the subjects if the research will cause them any physical or emotional discomfort</a:t>
            </a:r>
            <a:endParaRPr lang="en-US" sz="2800" dirty="0" smtClean="0"/>
          </a:p>
          <a:p>
            <a:pPr lvl="1"/>
            <a:r>
              <a:rPr lang="en-US" dirty="0" smtClean="0"/>
              <a:t>When designing your study, choose the method that will be most effective while being respectful of the subjects</a:t>
            </a:r>
            <a:endParaRPr lang="en-US" sz="2800"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Research</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There are also ethical issues when it comes to reporting your research</a:t>
            </a:r>
            <a:endParaRPr lang="en-US" sz="2800" dirty="0" smtClean="0"/>
          </a:p>
          <a:p>
            <a:pPr lvl="1"/>
            <a:r>
              <a:rPr lang="en-US" dirty="0" smtClean="0"/>
              <a:t>Do not change, omit, or make up evidence in an attempt to “improve” your report</a:t>
            </a:r>
          </a:p>
          <a:p>
            <a:pPr lvl="2"/>
            <a:r>
              <a:rPr lang="en-US" dirty="0" smtClean="0"/>
              <a:t>All shortcomings of the study should be identified and discussed in your report</a:t>
            </a:r>
            <a:endParaRPr lang="en-US" sz="2600" dirty="0" smtClean="0"/>
          </a:p>
          <a:p>
            <a:pPr lvl="1"/>
            <a:r>
              <a:rPr lang="en-US" dirty="0" smtClean="0"/>
              <a:t>Use citations and references to give credit to the original authors of any work you have consulted</a:t>
            </a:r>
          </a:p>
          <a:p>
            <a:pPr lvl="2"/>
            <a:r>
              <a:rPr lang="en-US" dirty="0" smtClean="0"/>
              <a:t>To submit all or part of someone else’s work as your own is plagiarism</a:t>
            </a:r>
            <a:endParaRPr lang="en-US" sz="2600" dirty="0" smtClean="0"/>
          </a:p>
          <a:p>
            <a:pPr lvl="1"/>
            <a:r>
              <a:rPr lang="en-US" dirty="0" smtClean="0"/>
              <a:t>Inform your subjects of the results as soon as they are available</a:t>
            </a:r>
            <a:endParaRPr lang="en-US" sz="280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 About Individuals and Families</a:t>
            </a:r>
            <a:endParaRPr lang="en-US" dirty="0"/>
          </a:p>
        </p:txBody>
      </p:sp>
      <p:sp>
        <p:nvSpPr>
          <p:cNvPr id="3" name="Content Placeholder 2"/>
          <p:cNvSpPr>
            <a:spLocks noGrp="1"/>
          </p:cNvSpPr>
          <p:nvPr>
            <p:ph idx="1"/>
          </p:nvPr>
        </p:nvSpPr>
        <p:spPr/>
        <p:txBody>
          <a:bodyPr/>
          <a:lstStyle/>
          <a:p>
            <a:pPr lvl="0"/>
            <a:r>
              <a:rPr lang="en-US" dirty="0" smtClean="0"/>
              <a:t>Some concerns have to do with moral issues (what is right and wrong)</a:t>
            </a:r>
          </a:p>
          <a:p>
            <a:pPr lvl="0"/>
            <a:r>
              <a:rPr lang="en-US" dirty="0" smtClean="0"/>
              <a:t>Others have to do with what is financially sensible</a:t>
            </a:r>
          </a:p>
          <a:p>
            <a:pPr lvl="0"/>
            <a:r>
              <a:rPr lang="en-US" dirty="0" smtClean="0"/>
              <a:t> Still others have to do with what is politically appropriate</a:t>
            </a:r>
          </a:p>
          <a:p>
            <a:r>
              <a:rPr lang="en-US" dirty="0" smtClean="0"/>
              <a:t>The central question is what choices Canadians should make in their own lives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Groups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It is impossible to study an entire population because it would take too much time and money to accomplish</a:t>
            </a:r>
          </a:p>
          <a:p>
            <a:pPr lvl="0"/>
            <a:r>
              <a:rPr lang="en-US" dirty="0" smtClean="0"/>
              <a:t>So researchers use study groups composed of a small subset of the population they wish to study</a:t>
            </a:r>
            <a:endParaRPr lang="en-US" sz="2800" dirty="0" smtClean="0"/>
          </a:p>
          <a:p>
            <a:pPr lvl="0"/>
            <a:r>
              <a:rPr lang="en-US" dirty="0" smtClean="0"/>
              <a:t>Your sample group should:</a:t>
            </a:r>
            <a:endParaRPr lang="en-US" sz="2800" dirty="0" smtClean="0"/>
          </a:p>
          <a:p>
            <a:pPr lvl="1"/>
            <a:r>
              <a:rPr lang="en-US" dirty="0" smtClean="0"/>
              <a:t>Be representative of the population you want to study</a:t>
            </a:r>
            <a:endParaRPr lang="en-US" sz="2800" dirty="0" smtClean="0"/>
          </a:p>
          <a:p>
            <a:pPr lvl="1"/>
            <a:r>
              <a:rPr lang="en-US" dirty="0" smtClean="0"/>
              <a:t>Be specific enough to eliminate as many other factors as possible that could confuse the effects of your independent variable.</a:t>
            </a:r>
            <a:endParaRPr lang="en-US" sz="2800" dirty="0" smtClean="0"/>
          </a:p>
          <a:p>
            <a:r>
              <a:rPr lang="en-US" dirty="0" smtClean="0"/>
              <a:t>Parameters that should be considered include age, gender, ethnic group, religion, socio-economic class, and level of education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Groups</a:t>
            </a:r>
            <a:endParaRPr lang="en-US" dirty="0"/>
          </a:p>
        </p:txBody>
      </p:sp>
      <p:sp>
        <p:nvSpPr>
          <p:cNvPr id="3" name="Content Placeholder 2"/>
          <p:cNvSpPr>
            <a:spLocks noGrp="1"/>
          </p:cNvSpPr>
          <p:nvPr>
            <p:ph idx="1"/>
          </p:nvPr>
        </p:nvSpPr>
        <p:spPr>
          <a:xfrm>
            <a:off x="914401" y="1747838"/>
            <a:ext cx="4347266" cy="4303338"/>
          </a:xfrm>
        </p:spPr>
        <p:txBody>
          <a:bodyPr>
            <a:normAutofit fontScale="92500" lnSpcReduction="20000"/>
          </a:bodyPr>
          <a:lstStyle/>
          <a:p>
            <a:pPr lvl="0"/>
            <a:r>
              <a:rPr lang="en-US" dirty="0" smtClean="0"/>
              <a:t>One of the constraints of using a sample group is that you cannot generalize beyond the group from which you draw your sample</a:t>
            </a:r>
            <a:endParaRPr lang="en-US" sz="2800" dirty="0" smtClean="0"/>
          </a:p>
          <a:p>
            <a:pPr lvl="1"/>
            <a:r>
              <a:rPr lang="en-US" dirty="0" smtClean="0"/>
              <a:t>Ex: If your sample group is selected only within your school, you can not conclude that the results apply to all students in Canada</a:t>
            </a:r>
            <a:endParaRPr lang="en-US" sz="2800" dirty="0" smtClean="0"/>
          </a:p>
          <a:p>
            <a:pPr lvl="1"/>
            <a:r>
              <a:rPr lang="en-US" dirty="0" smtClean="0"/>
              <a:t>This is why university students are often called the “white rats” of the social sciences since the majority of studies conducted in North America recruit their sample groups at universities!</a:t>
            </a:r>
            <a:endParaRPr lang="en-US" sz="2800" dirty="0" smtClean="0"/>
          </a:p>
          <a:p>
            <a:endParaRPr lang="en-US" dirty="0"/>
          </a:p>
        </p:txBody>
      </p:sp>
      <p:pic>
        <p:nvPicPr>
          <p:cNvPr id="4" name="Picture 3"/>
          <p:cNvPicPr>
            <a:picLocks noChangeAspect="1"/>
          </p:cNvPicPr>
          <p:nvPr/>
        </p:nvPicPr>
        <p:blipFill>
          <a:blip r:embed="rId3"/>
          <a:stretch>
            <a:fillRect/>
          </a:stretch>
        </p:blipFill>
        <p:spPr>
          <a:xfrm>
            <a:off x="5369440" y="1676400"/>
            <a:ext cx="3542065" cy="2125239"/>
          </a:xfrm>
          <a:prstGeom prst="rect">
            <a:avLst/>
          </a:prstGeom>
        </p:spPr>
      </p:pic>
      <p:pic>
        <p:nvPicPr>
          <p:cNvPr id="5" name="Picture 4"/>
          <p:cNvPicPr>
            <a:picLocks noChangeAspect="1"/>
          </p:cNvPicPr>
          <p:nvPr/>
        </p:nvPicPr>
        <p:blipFill>
          <a:blip r:embed="rId4"/>
          <a:stretch>
            <a:fillRect/>
          </a:stretch>
        </p:blipFill>
        <p:spPr>
          <a:xfrm>
            <a:off x="5369439" y="3963666"/>
            <a:ext cx="3542065" cy="216812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Science Research Methods</a:t>
            </a:r>
            <a:endParaRPr lang="en-US" dirty="0"/>
          </a:p>
        </p:txBody>
      </p:sp>
      <p:sp>
        <p:nvSpPr>
          <p:cNvPr id="3" name="Content Placeholder 2"/>
          <p:cNvSpPr>
            <a:spLocks noGrp="1"/>
          </p:cNvSpPr>
          <p:nvPr>
            <p:ph idx="1"/>
          </p:nvPr>
        </p:nvSpPr>
        <p:spPr>
          <a:xfrm>
            <a:off x="914400" y="1747838"/>
            <a:ext cx="7313613" cy="4775148"/>
          </a:xfrm>
        </p:spPr>
        <p:txBody>
          <a:bodyPr>
            <a:normAutofit fontScale="85000" lnSpcReduction="20000"/>
          </a:bodyPr>
          <a:lstStyle/>
          <a:p>
            <a:pPr lvl="0"/>
            <a:r>
              <a:rPr lang="en-US" dirty="0" smtClean="0"/>
              <a:t>A hypothesis will suggest the type of information that will be gathered and how the information will be analyzed</a:t>
            </a:r>
            <a:endParaRPr lang="en-US" sz="2800" dirty="0" smtClean="0"/>
          </a:p>
          <a:p>
            <a:pPr lvl="0"/>
            <a:r>
              <a:rPr lang="en-US" b="1" dirty="0" smtClean="0"/>
              <a:t>Quantitative methods</a:t>
            </a:r>
            <a:r>
              <a:rPr lang="en-US" dirty="0" smtClean="0"/>
              <a:t> gather information from many people, which can be analyzed to describe, explain, and predict patterns of behaviour for groups of people</a:t>
            </a:r>
            <a:endParaRPr lang="en-US" sz="2800" dirty="0" smtClean="0"/>
          </a:p>
          <a:p>
            <a:pPr lvl="1"/>
            <a:r>
              <a:rPr lang="en-US" sz="2200" dirty="0" smtClean="0"/>
              <a:t>Results can be analyzed using </a:t>
            </a:r>
            <a:r>
              <a:rPr lang="en-US" sz="2200" u="sng" dirty="0" smtClean="0"/>
              <a:t>statistics</a:t>
            </a:r>
            <a:r>
              <a:rPr lang="en-US" sz="2200" dirty="0" smtClean="0"/>
              <a:t> to generalize from the behaviour of the sample group to predict the behaviour of the entire group</a:t>
            </a:r>
            <a:endParaRPr lang="en-US" sz="2600" dirty="0" smtClean="0"/>
          </a:p>
          <a:p>
            <a:pPr lvl="0"/>
            <a:r>
              <a:rPr lang="en-US" b="1" dirty="0" smtClean="0"/>
              <a:t>Qualitative methods</a:t>
            </a:r>
            <a:r>
              <a:rPr lang="en-US" dirty="0" smtClean="0"/>
              <a:t> gather detailed information from individuals to help the researcher understand their behaviour</a:t>
            </a:r>
            <a:endParaRPr lang="en-US" sz="2800" dirty="0" smtClean="0"/>
          </a:p>
          <a:p>
            <a:pPr lvl="1"/>
            <a:r>
              <a:rPr lang="en-US" dirty="0" smtClean="0"/>
              <a:t>Assumes that each subject may behave differently and does not usually predict the behaviour of others</a:t>
            </a:r>
            <a:endParaRPr lang="en-US" sz="2800" dirty="0" smtClean="0"/>
          </a:p>
          <a:p>
            <a:pPr lvl="1"/>
            <a:r>
              <a:rPr lang="en-US" dirty="0" smtClean="0"/>
              <a:t>The results can be analyzed to determine the reasons for the subjects’ behaviour and can be presented anecdotally as case studies</a:t>
            </a:r>
            <a:endParaRPr lang="en-US" sz="2800"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Research Method</a:t>
            </a:r>
            <a:endParaRPr lang="en-US" dirty="0"/>
          </a:p>
        </p:txBody>
      </p:sp>
      <p:sp>
        <p:nvSpPr>
          <p:cNvPr id="3" name="Content Placeholder 2"/>
          <p:cNvSpPr>
            <a:spLocks noGrp="1"/>
          </p:cNvSpPr>
          <p:nvPr>
            <p:ph idx="1"/>
          </p:nvPr>
        </p:nvSpPr>
        <p:spPr/>
        <p:txBody>
          <a:bodyPr/>
          <a:lstStyle/>
          <a:p>
            <a:pPr lvl="0"/>
            <a:r>
              <a:rPr lang="en-US" dirty="0" smtClean="0"/>
              <a:t>The theoretical perspective that the hypothesis reflects also suggests what methods are most appropriate to gather information for the study</a:t>
            </a:r>
          </a:p>
          <a:p>
            <a:r>
              <a:rPr lang="en-US" dirty="0" smtClean="0"/>
              <a:t>Let’s look at the methods most commonly associated with each theoretical perspective</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Research Method</a:t>
            </a:r>
            <a:endParaRPr lang="en-US" dirty="0"/>
          </a:p>
        </p:txBody>
      </p:sp>
      <p:sp>
        <p:nvSpPr>
          <p:cNvPr id="3" name="Content Placeholder 2"/>
          <p:cNvSpPr>
            <a:spLocks noGrp="1"/>
          </p:cNvSpPr>
          <p:nvPr>
            <p:ph idx="1"/>
          </p:nvPr>
        </p:nvSpPr>
        <p:spPr/>
        <p:txBody>
          <a:bodyPr/>
          <a:lstStyle/>
          <a:p>
            <a:r>
              <a:rPr lang="en-US" b="1" dirty="0" smtClean="0"/>
              <a:t>Functionalism</a:t>
            </a:r>
          </a:p>
          <a:p>
            <a:pPr lvl="1"/>
            <a:r>
              <a:rPr lang="en-US" dirty="0" smtClean="0"/>
              <a:t>Uses quantitative methods</a:t>
            </a:r>
          </a:p>
          <a:p>
            <a:pPr lvl="1"/>
            <a:r>
              <a:rPr lang="en-US" dirty="0" smtClean="0"/>
              <a:t>Functionalists count observable behaviours and use statistical analyses to determine the norms (consistent behaviours) or the trends (patterns of change in behaviour)</a:t>
            </a:r>
          </a:p>
          <a:p>
            <a:pPr lvl="1"/>
            <a:r>
              <a:rPr lang="en-US" dirty="0" smtClean="0"/>
              <a:t>To gather a large number of observations they use the survey method</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Research Method</a:t>
            </a:r>
            <a:endParaRPr lang="en-US" dirty="0"/>
          </a:p>
        </p:txBody>
      </p:sp>
      <p:sp>
        <p:nvSpPr>
          <p:cNvPr id="3" name="Content Placeholder 2"/>
          <p:cNvSpPr>
            <a:spLocks noGrp="1"/>
          </p:cNvSpPr>
          <p:nvPr>
            <p:ph idx="1"/>
          </p:nvPr>
        </p:nvSpPr>
        <p:spPr/>
        <p:txBody>
          <a:bodyPr>
            <a:normAutofit/>
          </a:bodyPr>
          <a:lstStyle/>
          <a:p>
            <a:r>
              <a:rPr lang="en-US" b="1" dirty="0" smtClean="0"/>
              <a:t>Family Systems Theory</a:t>
            </a:r>
          </a:p>
          <a:p>
            <a:pPr lvl="1"/>
            <a:r>
              <a:rPr lang="en-US" dirty="0" smtClean="0"/>
              <a:t>Uses both quantitative ad qualitative methods</a:t>
            </a:r>
          </a:p>
          <a:p>
            <a:pPr lvl="1"/>
            <a:r>
              <a:rPr lang="en-US" dirty="0" smtClean="0"/>
              <a:t>Looks at interactions among family members in order to determine:</a:t>
            </a:r>
          </a:p>
          <a:p>
            <a:pPr lvl="2"/>
            <a:r>
              <a:rPr lang="en-US" dirty="0" smtClean="0"/>
              <a:t>how individuals collaborate to carry our a plan or goal</a:t>
            </a:r>
          </a:p>
          <a:p>
            <a:pPr lvl="2"/>
            <a:r>
              <a:rPr lang="en-US" dirty="0" smtClean="0"/>
              <a:t>How a change that affects one individual affects the behaviour of other family members</a:t>
            </a:r>
          </a:p>
          <a:p>
            <a:pPr lvl="2"/>
            <a:r>
              <a:rPr lang="en-US" dirty="0" smtClean="0"/>
              <a:t>How a family adapts to internal or external stimuli.</a:t>
            </a:r>
          </a:p>
          <a:p>
            <a:pPr lvl="1"/>
            <a:r>
              <a:rPr lang="en-US" dirty="0" smtClean="0"/>
              <a:t>Observations and interviews are the methods typically used</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Research Method</a:t>
            </a:r>
            <a:endParaRPr lang="en-US" dirty="0"/>
          </a:p>
        </p:txBody>
      </p:sp>
      <p:sp>
        <p:nvSpPr>
          <p:cNvPr id="3" name="Content Placeholder 2"/>
          <p:cNvSpPr>
            <a:spLocks noGrp="1"/>
          </p:cNvSpPr>
          <p:nvPr>
            <p:ph idx="1"/>
          </p:nvPr>
        </p:nvSpPr>
        <p:spPr/>
        <p:txBody>
          <a:bodyPr/>
          <a:lstStyle/>
          <a:p>
            <a:r>
              <a:rPr lang="en-US" b="1" dirty="0" smtClean="0"/>
              <a:t>Symbolic Interactionism and Social Exchange Theory</a:t>
            </a:r>
          </a:p>
          <a:p>
            <a:pPr lvl="1"/>
            <a:r>
              <a:rPr lang="en-US" dirty="0" smtClean="0"/>
              <a:t>Use quantitative and qualitative methods</a:t>
            </a:r>
          </a:p>
          <a:p>
            <a:pPr lvl="1"/>
            <a:r>
              <a:rPr lang="en-US" dirty="0" smtClean="0"/>
              <a:t>Investigate how people interpret their experiences and how they respond</a:t>
            </a:r>
          </a:p>
          <a:p>
            <a:pPr lvl="1"/>
            <a:r>
              <a:rPr lang="en-US" dirty="0" smtClean="0"/>
              <a:t>Symbolic interactionism methods include observations and interviews</a:t>
            </a:r>
          </a:p>
          <a:p>
            <a:pPr lvl="1"/>
            <a:r>
              <a:rPr lang="en-US" dirty="0" smtClean="0"/>
              <a:t>Social Exchange Theory methods include surveys</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Research Method</a:t>
            </a:r>
            <a:endParaRPr lang="en-US" dirty="0"/>
          </a:p>
        </p:txBody>
      </p:sp>
      <p:sp>
        <p:nvSpPr>
          <p:cNvPr id="3" name="Content Placeholder 2"/>
          <p:cNvSpPr>
            <a:spLocks noGrp="1"/>
          </p:cNvSpPr>
          <p:nvPr>
            <p:ph idx="1"/>
          </p:nvPr>
        </p:nvSpPr>
        <p:spPr/>
        <p:txBody>
          <a:bodyPr/>
          <a:lstStyle/>
          <a:p>
            <a:r>
              <a:rPr lang="en-US" b="1" dirty="0" smtClean="0"/>
              <a:t>Developmental Theories</a:t>
            </a:r>
          </a:p>
          <a:p>
            <a:pPr lvl="1"/>
            <a:r>
              <a:rPr lang="en-US" dirty="0" smtClean="0"/>
              <a:t>Use quantitative methods</a:t>
            </a:r>
          </a:p>
          <a:p>
            <a:pPr lvl="1"/>
            <a:r>
              <a:rPr lang="en-US" dirty="0" smtClean="0"/>
              <a:t>Describe patterns in individuals’ behaviour over time</a:t>
            </a:r>
          </a:p>
          <a:p>
            <a:pPr lvl="1"/>
            <a:r>
              <a:rPr lang="en-US" dirty="0" smtClean="0"/>
              <a:t>A large and diverse sample group is needed for identifying patterns, so questionnaires and interviews are used to gather life histories from people</a:t>
            </a:r>
          </a:p>
          <a:p>
            <a:pPr lvl="1"/>
            <a:r>
              <a:rPr lang="en-US" dirty="0" smtClean="0"/>
              <a:t>Experiments can also be used to determine cause-and-effect relationships</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Research Method</a:t>
            </a:r>
            <a:endParaRPr lang="en-US" dirty="0"/>
          </a:p>
        </p:txBody>
      </p:sp>
      <p:sp>
        <p:nvSpPr>
          <p:cNvPr id="3" name="Content Placeholder 2"/>
          <p:cNvSpPr>
            <a:spLocks noGrp="1"/>
          </p:cNvSpPr>
          <p:nvPr>
            <p:ph idx="1"/>
          </p:nvPr>
        </p:nvSpPr>
        <p:spPr/>
        <p:txBody>
          <a:bodyPr/>
          <a:lstStyle/>
          <a:p>
            <a:r>
              <a:rPr lang="en-US" b="1" dirty="0" smtClean="0"/>
              <a:t>Conflict Theory and Feminist Theories</a:t>
            </a:r>
          </a:p>
          <a:p>
            <a:pPr lvl="1"/>
            <a:r>
              <a:rPr lang="en-US" dirty="0" smtClean="0"/>
              <a:t>Use qualitative methods because they believe objective methods that seek only to describe behaviour support social inequalities and do not facilitate change</a:t>
            </a:r>
          </a:p>
          <a:p>
            <a:pPr lvl="1"/>
            <a:r>
              <a:rPr lang="en-US" dirty="0" smtClean="0"/>
              <a:t>The methods they use include content analysis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Research Methods</a:t>
            </a:r>
            <a:endParaRPr lang="en-US" dirty="0"/>
          </a:p>
        </p:txBody>
      </p:sp>
      <p:sp>
        <p:nvSpPr>
          <p:cNvPr id="3" name="Content Placeholder 2"/>
          <p:cNvSpPr>
            <a:spLocks noGrp="1"/>
          </p:cNvSpPr>
          <p:nvPr>
            <p:ph idx="1"/>
          </p:nvPr>
        </p:nvSpPr>
        <p:spPr/>
        <p:txBody>
          <a:bodyPr>
            <a:normAutofit lnSpcReduction="10000"/>
          </a:bodyPr>
          <a:lstStyle/>
          <a:p>
            <a:pPr>
              <a:buNone/>
            </a:pPr>
            <a:r>
              <a:rPr lang="en-US" b="1" u="sng" dirty="0" smtClean="0"/>
              <a:t>Quantitative Research Methods</a:t>
            </a:r>
            <a:endParaRPr lang="en-US" sz="2800" b="1" u="sng" dirty="0" smtClean="0"/>
          </a:p>
          <a:p>
            <a:pPr lvl="0"/>
            <a:r>
              <a:rPr lang="en-US" b="1" dirty="0" smtClean="0"/>
              <a:t>Experiments</a:t>
            </a:r>
            <a:endParaRPr lang="en-US" sz="2800" b="1" dirty="0" smtClean="0"/>
          </a:p>
          <a:p>
            <a:pPr lvl="1"/>
            <a:r>
              <a:rPr lang="en-US" dirty="0" smtClean="0"/>
              <a:t>The experimenter manipulates an independent variable to observe the effects</a:t>
            </a:r>
            <a:endParaRPr lang="en-US" sz="2800" dirty="0" smtClean="0"/>
          </a:p>
          <a:p>
            <a:pPr lvl="1"/>
            <a:r>
              <a:rPr lang="en-US" b="1" dirty="0" smtClean="0"/>
              <a:t>Subjects </a:t>
            </a:r>
            <a:r>
              <a:rPr lang="en-US" dirty="0" smtClean="0"/>
              <a:t>are assigned randomly to an </a:t>
            </a:r>
            <a:r>
              <a:rPr lang="en-US" b="1" dirty="0" smtClean="0"/>
              <a:t>experimental group</a:t>
            </a:r>
            <a:r>
              <a:rPr lang="en-US" dirty="0" smtClean="0"/>
              <a:t>, in which the independent variable is applied, or a </a:t>
            </a:r>
            <a:r>
              <a:rPr lang="en-US" b="1" dirty="0" smtClean="0"/>
              <a:t>control group</a:t>
            </a:r>
            <a:r>
              <a:rPr lang="en-US" dirty="0" smtClean="0"/>
              <a:t>, in which no variables are applied</a:t>
            </a:r>
          </a:p>
          <a:p>
            <a:pPr lvl="2"/>
            <a:r>
              <a:rPr lang="en-US" dirty="0" smtClean="0"/>
              <a:t>The behaviour of both groups is then observed</a:t>
            </a:r>
            <a:endParaRPr lang="en-US" sz="2600" dirty="0" smtClean="0"/>
          </a:p>
          <a:p>
            <a:pPr lvl="1"/>
            <a:r>
              <a:rPr lang="en-US" dirty="0" smtClean="0"/>
              <a:t>To be valid, the effects should:</a:t>
            </a:r>
          </a:p>
          <a:p>
            <a:pPr lvl="2"/>
            <a:r>
              <a:rPr lang="en-US" dirty="0" smtClean="0"/>
              <a:t>Affect only the experimental group</a:t>
            </a:r>
          </a:p>
          <a:p>
            <a:pPr lvl="2"/>
            <a:r>
              <a:rPr lang="en-US" dirty="0" smtClean="0"/>
              <a:t>Be observed when the experiment is repeated</a:t>
            </a:r>
            <a:endParaRPr lang="en-US" sz="26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Preconceptions?</a:t>
            </a:r>
            <a:endParaRPr lang="en-US" dirty="0"/>
          </a:p>
        </p:txBody>
      </p:sp>
      <p:sp>
        <p:nvSpPr>
          <p:cNvPr id="3" name="Content Placeholder 2"/>
          <p:cNvSpPr>
            <a:spLocks noGrp="1"/>
          </p:cNvSpPr>
          <p:nvPr>
            <p:ph idx="1"/>
          </p:nvPr>
        </p:nvSpPr>
        <p:spPr>
          <a:xfrm>
            <a:off x="914401" y="1747838"/>
            <a:ext cx="4198818" cy="4303338"/>
          </a:xfrm>
        </p:spPr>
        <p:txBody>
          <a:bodyPr>
            <a:normAutofit fontScale="92500" lnSpcReduction="20000"/>
          </a:bodyPr>
          <a:lstStyle/>
          <a:p>
            <a:pPr lvl="0"/>
            <a:r>
              <a:rPr lang="en-US" dirty="0" smtClean="0"/>
              <a:t>Concerns about family issues arise because they affect us personally.  This can lead to many preconceptions</a:t>
            </a:r>
            <a:endParaRPr lang="en-US" sz="2600" dirty="0" smtClean="0"/>
          </a:p>
          <a:p>
            <a:pPr lvl="0"/>
            <a:r>
              <a:rPr lang="en-US" sz="2400" b="1" dirty="0" smtClean="0"/>
              <a:t>Preconception</a:t>
            </a:r>
            <a:r>
              <a:rPr lang="en-US" sz="2400" dirty="0" smtClean="0"/>
              <a:t>:  Marriage rates are decreasing due to the high divorce rate</a:t>
            </a:r>
            <a:endParaRPr lang="en-US" sz="2800" dirty="0" smtClean="0"/>
          </a:p>
          <a:p>
            <a:r>
              <a:rPr lang="en-US" b="1" dirty="0" smtClean="0"/>
              <a:t>Truth</a:t>
            </a:r>
            <a:r>
              <a:rPr lang="en-US" dirty="0" smtClean="0"/>
              <a:t>: According to Stats Canada, Canadians are not avoiding marriage, just delaying it until their late twenties, as people did in the 1930s</a:t>
            </a:r>
            <a:endParaRPr lang="en-US" sz="2800" dirty="0" smtClean="0"/>
          </a:p>
          <a:p>
            <a:endParaRPr lang="en-US" dirty="0"/>
          </a:p>
        </p:txBody>
      </p:sp>
      <p:pic>
        <p:nvPicPr>
          <p:cNvPr id="4" name="Picture 3"/>
          <p:cNvPicPr>
            <a:picLocks noChangeAspect="1"/>
          </p:cNvPicPr>
          <p:nvPr/>
        </p:nvPicPr>
        <p:blipFill>
          <a:blip r:embed="rId3"/>
          <a:stretch>
            <a:fillRect/>
          </a:stretch>
        </p:blipFill>
        <p:spPr>
          <a:xfrm>
            <a:off x="5113219" y="2363450"/>
            <a:ext cx="3907666" cy="293075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Research Methods</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Surveys</a:t>
            </a:r>
            <a:endParaRPr lang="en-US" sz="2800" b="1" dirty="0" smtClean="0"/>
          </a:p>
          <a:p>
            <a:pPr lvl="1"/>
            <a:r>
              <a:rPr lang="en-US" dirty="0" smtClean="0"/>
              <a:t>The experimenter asks a sample group questions and records their answers.</a:t>
            </a:r>
            <a:endParaRPr lang="en-US" sz="2800" dirty="0" smtClean="0"/>
          </a:p>
          <a:p>
            <a:pPr lvl="1"/>
            <a:r>
              <a:rPr lang="en-US" dirty="0" smtClean="0"/>
              <a:t>Questionnaires present the questions to subjects in a written form</a:t>
            </a:r>
          </a:p>
          <a:p>
            <a:pPr lvl="2"/>
            <a:r>
              <a:rPr lang="en-US" dirty="0" smtClean="0"/>
              <a:t>Usually contain closed questions that require subjects to select from provided answers </a:t>
            </a:r>
          </a:p>
          <a:p>
            <a:pPr lvl="2"/>
            <a:r>
              <a:rPr lang="en-US" dirty="0" smtClean="0"/>
              <a:t>Can be used with large sample groups</a:t>
            </a:r>
            <a:endParaRPr lang="en-US" sz="2600" dirty="0" smtClean="0"/>
          </a:p>
          <a:p>
            <a:pPr lvl="1"/>
            <a:r>
              <a:rPr lang="en-US" dirty="0" smtClean="0"/>
              <a:t>Interviews are usually conducted orally and contain open-ended questions that the subjects can answer freely</a:t>
            </a:r>
          </a:p>
          <a:p>
            <a:pPr lvl="2"/>
            <a:r>
              <a:rPr lang="en-US" dirty="0" smtClean="0"/>
              <a:t>Can be used for smaller sample groups and for studies in which answers cannot be anticipated</a:t>
            </a:r>
            <a:endParaRPr lang="en-US" sz="2600" dirty="0" smtClean="0"/>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Research Methods</a:t>
            </a:r>
            <a:endParaRPr lang="en-US" dirty="0"/>
          </a:p>
        </p:txBody>
      </p:sp>
      <p:sp>
        <p:nvSpPr>
          <p:cNvPr id="3" name="Content Placeholder 2"/>
          <p:cNvSpPr>
            <a:spLocks noGrp="1"/>
          </p:cNvSpPr>
          <p:nvPr>
            <p:ph idx="1"/>
          </p:nvPr>
        </p:nvSpPr>
        <p:spPr/>
        <p:txBody>
          <a:bodyPr/>
          <a:lstStyle/>
          <a:p>
            <a:pPr lvl="0"/>
            <a:r>
              <a:rPr lang="en-US" b="1" dirty="0" smtClean="0"/>
              <a:t>Content Analysis</a:t>
            </a:r>
            <a:endParaRPr lang="en-US" sz="2800" b="1" dirty="0" smtClean="0"/>
          </a:p>
          <a:p>
            <a:pPr lvl="1"/>
            <a:r>
              <a:rPr lang="en-US" dirty="0" smtClean="0"/>
              <a:t>The researcher examines and classifies the ideas presented in a sample group of communications, such as books, letters, movies, or tv commercials</a:t>
            </a:r>
          </a:p>
          <a:p>
            <a:pPr lvl="1"/>
            <a:r>
              <a:rPr lang="en-US" dirty="0" smtClean="0"/>
              <a:t>The researcher defines the variables before conducting the research</a:t>
            </a:r>
            <a:endParaRPr lang="en-US" sz="2800" dirty="0" smtClean="0"/>
          </a:p>
          <a:p>
            <a:pPr lvl="1"/>
            <a:r>
              <a:rPr lang="en-US" dirty="0" smtClean="0"/>
              <a:t>It can be difficult to obtain a reliable sample, but is useful for anthropological and historical studies</a:t>
            </a:r>
            <a:endParaRPr lang="en-US" sz="2800" dirty="0" smtClean="0"/>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Research Methods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smtClean="0"/>
              <a:t>Observations</a:t>
            </a:r>
            <a:endParaRPr lang="en-US" sz="2800" b="1" dirty="0" smtClean="0"/>
          </a:p>
          <a:p>
            <a:pPr lvl="1"/>
            <a:r>
              <a:rPr lang="en-US" dirty="0" smtClean="0"/>
              <a:t>The researcher watches and records the subjects’ behaviour</a:t>
            </a:r>
          </a:p>
          <a:p>
            <a:pPr lvl="1"/>
            <a:r>
              <a:rPr lang="en-US" dirty="0" smtClean="0"/>
              <a:t>Can be done in a laboratory or natural setting</a:t>
            </a:r>
          </a:p>
          <a:p>
            <a:pPr lvl="1"/>
            <a:r>
              <a:rPr lang="en-US" dirty="0" smtClean="0"/>
              <a:t>Subjects may be aware or unaware that they are being observed</a:t>
            </a:r>
            <a:endParaRPr lang="en-US" sz="2800" dirty="0" smtClean="0"/>
          </a:p>
          <a:p>
            <a:pPr lvl="0"/>
            <a:r>
              <a:rPr lang="en-US" b="1" dirty="0" smtClean="0"/>
              <a:t>Interviews</a:t>
            </a:r>
            <a:endParaRPr lang="en-US" sz="2800" b="1" dirty="0" smtClean="0"/>
          </a:p>
          <a:p>
            <a:pPr lvl="1"/>
            <a:r>
              <a:rPr lang="en-US" dirty="0" smtClean="0"/>
              <a:t>The researcher asks the subject to describe and explain his or her behaviour</a:t>
            </a:r>
          </a:p>
          <a:p>
            <a:pPr lvl="2"/>
            <a:r>
              <a:rPr lang="en-US" dirty="0" smtClean="0"/>
              <a:t>Useful for determining a subject’s motivation, which is not visible to the researcher</a:t>
            </a:r>
            <a:endParaRPr lang="en-US" sz="2600" dirty="0" smtClean="0"/>
          </a:p>
          <a:p>
            <a:pPr lvl="1"/>
            <a:r>
              <a:rPr lang="en-US" dirty="0" smtClean="0"/>
              <a:t>To be valid, the interview questions should ask subjects to discuss actions after they occur rather than to speculate about what they might do</a:t>
            </a:r>
            <a:endParaRPr lang="en-US" sz="2800" dirty="0" smtClean="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Reports</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Title</a:t>
            </a:r>
            <a:endParaRPr lang="en-US" sz="2800" b="1" dirty="0" smtClean="0"/>
          </a:p>
          <a:p>
            <a:pPr lvl="1"/>
            <a:r>
              <a:rPr lang="en-US" dirty="0" smtClean="0"/>
              <a:t>Identify the main idea of your paper and include the variables</a:t>
            </a:r>
            <a:endParaRPr lang="en-US" sz="2800" dirty="0" smtClean="0"/>
          </a:p>
          <a:p>
            <a:pPr lvl="0"/>
            <a:r>
              <a:rPr lang="en-US" b="1" dirty="0" smtClean="0"/>
              <a:t>Abstract</a:t>
            </a:r>
            <a:endParaRPr lang="en-US" sz="2800" b="1" dirty="0" smtClean="0"/>
          </a:p>
          <a:p>
            <a:pPr lvl="1"/>
            <a:r>
              <a:rPr lang="en-US" dirty="0" smtClean="0"/>
              <a:t>Write a summary (100-150 words) of the topic you investigated, the methods, the results, and the meaning of the results</a:t>
            </a:r>
            <a:endParaRPr lang="en-US" sz="2800" dirty="0" smtClean="0"/>
          </a:p>
          <a:p>
            <a:pPr lvl="0"/>
            <a:r>
              <a:rPr lang="en-US" b="1" dirty="0" smtClean="0"/>
              <a:t>Introduction</a:t>
            </a:r>
            <a:endParaRPr lang="en-US" sz="2800" b="1" dirty="0" smtClean="0"/>
          </a:p>
          <a:p>
            <a:pPr lvl="1"/>
            <a:r>
              <a:rPr lang="en-US" dirty="0" smtClean="0"/>
              <a:t>Define the terms, review the literature, relate the study to the review of the literature, and state the purpose of the study</a:t>
            </a:r>
            <a:endParaRPr lang="en-US" sz="2800" dirty="0" smtClean="0"/>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Reports</a:t>
            </a:r>
            <a:endParaRPr lang="en-US" dirty="0"/>
          </a:p>
        </p:txBody>
      </p:sp>
      <p:sp>
        <p:nvSpPr>
          <p:cNvPr id="3" name="Content Placeholder 2"/>
          <p:cNvSpPr>
            <a:spLocks noGrp="1"/>
          </p:cNvSpPr>
          <p:nvPr>
            <p:ph idx="1"/>
          </p:nvPr>
        </p:nvSpPr>
        <p:spPr/>
        <p:txBody>
          <a:bodyPr>
            <a:normAutofit/>
          </a:bodyPr>
          <a:lstStyle/>
          <a:p>
            <a:pPr lvl="0"/>
            <a:r>
              <a:rPr lang="en-US" b="1" dirty="0" smtClean="0"/>
              <a:t>Methods</a:t>
            </a:r>
            <a:endParaRPr lang="en-US" sz="2800" b="1" dirty="0" smtClean="0"/>
          </a:p>
          <a:p>
            <a:pPr lvl="1"/>
            <a:r>
              <a:rPr lang="en-US" dirty="0" smtClean="0"/>
              <a:t>Describe the hypothesis and the specific research method you used to test it.</a:t>
            </a:r>
            <a:endParaRPr lang="en-US" sz="2800" dirty="0" smtClean="0"/>
          </a:p>
          <a:p>
            <a:pPr lvl="1"/>
            <a:r>
              <a:rPr lang="en-US" i="1" dirty="0" smtClean="0"/>
              <a:t>Sample Group</a:t>
            </a:r>
            <a:endParaRPr lang="en-US" sz="2800" i="1" dirty="0" smtClean="0"/>
          </a:p>
          <a:p>
            <a:pPr lvl="2"/>
            <a:r>
              <a:rPr lang="en-US" dirty="0" smtClean="0"/>
              <a:t>Describe the parameters used to select participants and how you selected a representative sample.</a:t>
            </a:r>
            <a:endParaRPr lang="en-US" sz="2400" dirty="0" smtClean="0"/>
          </a:p>
          <a:p>
            <a:pPr lvl="1"/>
            <a:r>
              <a:rPr lang="en-US" i="1" dirty="0" smtClean="0"/>
              <a:t>Instruments</a:t>
            </a:r>
            <a:endParaRPr lang="en-US" sz="2800" i="1" dirty="0" smtClean="0"/>
          </a:p>
          <a:p>
            <a:pPr lvl="2"/>
            <a:r>
              <a:rPr lang="en-US" dirty="0" smtClean="0"/>
              <a:t>Describe the survey, questionnaire, interview, observation schedule, or experiment used in your investigation.</a:t>
            </a:r>
            <a:endParaRPr lang="en-US" sz="2400" dirty="0" smtClean="0"/>
          </a:p>
          <a:p>
            <a:pPr lvl="1"/>
            <a:r>
              <a:rPr lang="en-US" i="1" dirty="0" smtClean="0"/>
              <a:t>Procedure</a:t>
            </a:r>
            <a:endParaRPr lang="en-US" sz="2800" i="1" dirty="0" smtClean="0"/>
          </a:p>
          <a:p>
            <a:pPr lvl="2"/>
            <a:r>
              <a:rPr lang="en-US" dirty="0" smtClean="0"/>
              <a:t>Outline step by step how you conducted the research.</a:t>
            </a:r>
            <a:endParaRPr lang="en-US" sz="2400"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Reports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smtClean="0"/>
              <a:t>Results</a:t>
            </a:r>
            <a:endParaRPr lang="en-US" sz="2800" b="1" dirty="0" smtClean="0"/>
          </a:p>
          <a:p>
            <a:pPr lvl="1"/>
            <a:r>
              <a:rPr lang="en-US" dirty="0" smtClean="0"/>
              <a:t>State your main findings, supported by detailed descriptions of the evidence and including case studies or statistical analysis</a:t>
            </a:r>
            <a:endParaRPr lang="en-US" sz="2800" dirty="0" smtClean="0"/>
          </a:p>
          <a:p>
            <a:pPr lvl="0"/>
            <a:r>
              <a:rPr lang="en-US" b="1" dirty="0" smtClean="0"/>
              <a:t>Discussion</a:t>
            </a:r>
            <a:endParaRPr lang="en-US" sz="2800" b="1" dirty="0" smtClean="0"/>
          </a:p>
          <a:p>
            <a:pPr lvl="1"/>
            <a:r>
              <a:rPr lang="en-US" dirty="0" smtClean="0"/>
              <a:t>Summarize the results, explain how the results relate to the literature review and the theoretical perspective you used in the analysis, and outline the implications of the results</a:t>
            </a:r>
          </a:p>
          <a:p>
            <a:pPr lvl="1"/>
            <a:r>
              <a:rPr lang="en-US" dirty="0" smtClean="0"/>
              <a:t>Briefly state your conclusions in a paragraph that ends the discussion</a:t>
            </a:r>
            <a:endParaRPr lang="en-US" sz="2800" dirty="0" smtClean="0"/>
          </a:p>
          <a:p>
            <a:pPr lvl="0"/>
            <a:r>
              <a:rPr lang="en-US" b="1" dirty="0" smtClean="0"/>
              <a:t>References</a:t>
            </a:r>
            <a:endParaRPr lang="en-US" sz="2800" b="1" dirty="0" smtClean="0"/>
          </a:p>
          <a:p>
            <a:pPr lvl="1"/>
            <a:r>
              <a:rPr lang="en-US" dirty="0" smtClean="0"/>
              <a:t>Include citations to tell the reader where you found the information.</a:t>
            </a:r>
            <a:endParaRPr lang="en-US" sz="2800" dirty="0" smtClean="0"/>
          </a:p>
          <a:p>
            <a:pPr lvl="1"/>
            <a:r>
              <a:rPr lang="en-US" dirty="0" smtClean="0"/>
              <a:t>Use in-text citations to refer your reader to the references at the end of the paper that acknowledge all of your sources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Preconceptions?</a:t>
            </a:r>
            <a:endParaRPr lang="en-US" dirty="0"/>
          </a:p>
        </p:txBody>
      </p:sp>
      <p:sp>
        <p:nvSpPr>
          <p:cNvPr id="3" name="Content Placeholder 2"/>
          <p:cNvSpPr>
            <a:spLocks noGrp="1"/>
          </p:cNvSpPr>
          <p:nvPr>
            <p:ph idx="1"/>
          </p:nvPr>
        </p:nvSpPr>
        <p:spPr>
          <a:xfrm>
            <a:off x="4313246" y="1747838"/>
            <a:ext cx="3914767" cy="4303338"/>
          </a:xfrm>
        </p:spPr>
        <p:txBody>
          <a:bodyPr>
            <a:normAutofit/>
          </a:bodyPr>
          <a:lstStyle/>
          <a:p>
            <a:r>
              <a:rPr lang="en-US" sz="2600" b="1" dirty="0" smtClean="0"/>
              <a:t>Preconception</a:t>
            </a:r>
            <a:r>
              <a:rPr lang="en-US" sz="2600" dirty="0" smtClean="0"/>
              <a:t>: Due to the high divorce rate, single parents are raising most children</a:t>
            </a:r>
            <a:endParaRPr lang="en-US" sz="3000" dirty="0" smtClean="0"/>
          </a:p>
          <a:p>
            <a:r>
              <a:rPr lang="en-US" b="1" dirty="0" smtClean="0"/>
              <a:t>Truth</a:t>
            </a:r>
            <a:r>
              <a:rPr lang="en-US" dirty="0" smtClean="0"/>
              <a:t>: According to the National Longitudinal Study of Children and Youth, 4 out of 5 children are living with two of their biological parents</a:t>
            </a:r>
            <a:endParaRPr lang="en-US" sz="2800" dirty="0" smtClean="0"/>
          </a:p>
          <a:p>
            <a:endParaRPr lang="en-US" dirty="0"/>
          </a:p>
        </p:txBody>
      </p:sp>
      <p:pic>
        <p:nvPicPr>
          <p:cNvPr id="4" name="Picture 3"/>
          <p:cNvPicPr>
            <a:picLocks noChangeAspect="1"/>
          </p:cNvPicPr>
          <p:nvPr/>
        </p:nvPicPr>
        <p:blipFill>
          <a:blip r:embed="rId3"/>
          <a:stretch>
            <a:fillRect/>
          </a:stretch>
        </p:blipFill>
        <p:spPr>
          <a:xfrm>
            <a:off x="914400" y="1747838"/>
            <a:ext cx="2824520" cy="422736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Preconceptions?</a:t>
            </a:r>
            <a:endParaRPr lang="en-US" dirty="0"/>
          </a:p>
        </p:txBody>
      </p:sp>
      <p:sp>
        <p:nvSpPr>
          <p:cNvPr id="3" name="Content Placeholder 2"/>
          <p:cNvSpPr>
            <a:spLocks noGrp="1"/>
          </p:cNvSpPr>
          <p:nvPr>
            <p:ph idx="1"/>
          </p:nvPr>
        </p:nvSpPr>
        <p:spPr>
          <a:xfrm>
            <a:off x="914401" y="1747838"/>
            <a:ext cx="4116346" cy="4303338"/>
          </a:xfrm>
        </p:spPr>
        <p:txBody>
          <a:bodyPr>
            <a:normAutofit fontScale="92500" lnSpcReduction="20000"/>
          </a:bodyPr>
          <a:lstStyle/>
          <a:p>
            <a:r>
              <a:rPr lang="en-US" sz="2600" b="1" dirty="0" smtClean="0"/>
              <a:t>Preconception</a:t>
            </a:r>
            <a:r>
              <a:rPr lang="en-US" sz="2600" dirty="0" smtClean="0"/>
              <a:t>: Young women do not have the same education options as young men, and therefore single women will earn less money to support themselves and their families</a:t>
            </a:r>
            <a:endParaRPr lang="en-US" sz="3000" dirty="0" smtClean="0"/>
          </a:p>
          <a:p>
            <a:r>
              <a:rPr lang="en-US" b="1" dirty="0" smtClean="0"/>
              <a:t>Truth</a:t>
            </a:r>
            <a:r>
              <a:rPr lang="en-US" dirty="0" smtClean="0"/>
              <a:t>: According to the Pan-Canadian Education Indicators Program, women make up more than 50% of graduates, and are becoming better educated than men</a:t>
            </a:r>
            <a:endParaRPr lang="en-US" sz="2800" dirty="0" smtClean="0"/>
          </a:p>
          <a:p>
            <a:endParaRPr lang="en-US" dirty="0"/>
          </a:p>
        </p:txBody>
      </p:sp>
      <p:pic>
        <p:nvPicPr>
          <p:cNvPr id="4" name="Picture 3"/>
          <p:cNvPicPr>
            <a:picLocks noChangeAspect="1"/>
          </p:cNvPicPr>
          <p:nvPr/>
        </p:nvPicPr>
        <p:blipFill>
          <a:blip r:embed="rId3"/>
          <a:stretch>
            <a:fillRect/>
          </a:stretch>
        </p:blipFill>
        <p:spPr>
          <a:xfrm>
            <a:off x="5030746" y="2301187"/>
            <a:ext cx="3983361" cy="276851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Studio">
      <a:majorFont>
        <a:latin typeface="Corbel"/>
        <a:ea typeface=""/>
        <a:cs typeface=""/>
        <a:font script="Jpan" typeface="ＭＳ Ｐゴシック"/>
      </a:majorFont>
      <a:minorFont>
        <a:latin typeface="Corbel"/>
        <a:ea typeface=""/>
        <a:cs typeface=""/>
        <a:font script="Jpan" typeface="ＭＳ Ｐゴシック"/>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0</TotalTime>
  <Words>5185</Words>
  <Application>Microsoft Office PowerPoint</Application>
  <PresentationFormat>On-screen Show (4:3)</PresentationFormat>
  <Paragraphs>491</Paragraphs>
  <Slides>75</Slides>
  <Notes>75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Studio</vt:lpstr>
      <vt:lpstr>Unit 1: All in the Family</vt:lpstr>
      <vt:lpstr>Chap 2: Approaches to Studying Individuals &amp; Families</vt:lpstr>
      <vt:lpstr>Preconceptions About Individuals and Families</vt:lpstr>
      <vt:lpstr>Preconceptions About Individuals and Families</vt:lpstr>
      <vt:lpstr>Concern About Individuals and Families</vt:lpstr>
      <vt:lpstr>Concern About Individuals and Families</vt:lpstr>
      <vt:lpstr>What are Your Preconceptions?</vt:lpstr>
      <vt:lpstr>What are Your Preconceptions?</vt:lpstr>
      <vt:lpstr>What are Your Preconceptions?</vt:lpstr>
      <vt:lpstr>What are Your Preconceptions?</vt:lpstr>
      <vt:lpstr>Theoretical Perspectives</vt:lpstr>
      <vt:lpstr>Theoretical Perspectives</vt:lpstr>
      <vt:lpstr>The Disciplines in the Social Sciences</vt:lpstr>
      <vt:lpstr>The Disciplines in the Social Sciences</vt:lpstr>
      <vt:lpstr>Anthropology</vt:lpstr>
      <vt:lpstr>Anthropology</vt:lpstr>
      <vt:lpstr>Sociology</vt:lpstr>
      <vt:lpstr>Psychology</vt:lpstr>
      <vt:lpstr>Other Disciplines</vt:lpstr>
      <vt:lpstr>Family Studies</vt:lpstr>
      <vt:lpstr>Basic Theoretical Perspectives</vt:lpstr>
      <vt:lpstr>Functionalism</vt:lpstr>
      <vt:lpstr>Functionalism: Roles</vt:lpstr>
      <vt:lpstr>Functionalism: Role Behaviour</vt:lpstr>
      <vt:lpstr>Systems Theory</vt:lpstr>
      <vt:lpstr>Systems Theory: Families</vt:lpstr>
      <vt:lpstr>Systems Theory: Families</vt:lpstr>
      <vt:lpstr>Systems Theory: Families</vt:lpstr>
      <vt:lpstr>Systems Theory: Family Strategies</vt:lpstr>
      <vt:lpstr>Systems Theory</vt:lpstr>
      <vt:lpstr>Symbolic Interactionism</vt:lpstr>
      <vt:lpstr>Symbolic Interactionism</vt:lpstr>
      <vt:lpstr>Symbolic Interactionism</vt:lpstr>
      <vt:lpstr>Symbolic Interactionism</vt:lpstr>
      <vt:lpstr>Symbolic Interactionism</vt:lpstr>
      <vt:lpstr>Symbolic Interactionism</vt:lpstr>
      <vt:lpstr>Social Exchange Theory</vt:lpstr>
      <vt:lpstr>Social Exchange Theory</vt:lpstr>
      <vt:lpstr>Social Exchange Theory</vt:lpstr>
      <vt:lpstr>Developmental Theories</vt:lpstr>
      <vt:lpstr>Developmental Theories</vt:lpstr>
      <vt:lpstr>Developmental Theories</vt:lpstr>
      <vt:lpstr>Conflict Theory</vt:lpstr>
      <vt:lpstr>Conflict Theory</vt:lpstr>
      <vt:lpstr>Conflict Theory</vt:lpstr>
      <vt:lpstr>Feminist Theory</vt:lpstr>
      <vt:lpstr>Feminist Theory</vt:lpstr>
      <vt:lpstr>Feminist Theory</vt:lpstr>
      <vt:lpstr>Feminist Theory</vt:lpstr>
      <vt:lpstr>Conducting Research in the Social Sciences</vt:lpstr>
      <vt:lpstr>Conducting Research in the Social Sciences</vt:lpstr>
      <vt:lpstr>The Research Process</vt:lpstr>
      <vt:lpstr>The Research Process</vt:lpstr>
      <vt:lpstr>Research Papers</vt:lpstr>
      <vt:lpstr>Research Questions and Hypotheses</vt:lpstr>
      <vt:lpstr>Research Questions and Hypotheses</vt:lpstr>
      <vt:lpstr>Ethical Research</vt:lpstr>
      <vt:lpstr>Slide 58</vt:lpstr>
      <vt:lpstr>Ethical Research</vt:lpstr>
      <vt:lpstr>Sample Groups</vt:lpstr>
      <vt:lpstr>Sample Groups</vt:lpstr>
      <vt:lpstr>Social Science Research Methods</vt:lpstr>
      <vt:lpstr>Selecting a Research Method</vt:lpstr>
      <vt:lpstr>Selecting a Research Method</vt:lpstr>
      <vt:lpstr>Selecting a Research Method</vt:lpstr>
      <vt:lpstr>Selecting a Research Method</vt:lpstr>
      <vt:lpstr>Selecting a Research Method</vt:lpstr>
      <vt:lpstr>Selecting a Research Method</vt:lpstr>
      <vt:lpstr>Developing Research Methods</vt:lpstr>
      <vt:lpstr>Quantitative Research Methods</vt:lpstr>
      <vt:lpstr>Quantitative Research Methods</vt:lpstr>
      <vt:lpstr>Qualitative Research Methods</vt:lpstr>
      <vt:lpstr>Research Reports</vt:lpstr>
      <vt:lpstr>Research Reports</vt:lpstr>
      <vt:lpstr>Research Reports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Studies</dc:title>
  <dc:creator>Melanie Groves</dc:creator>
  <cp:lastModifiedBy>Gillian</cp:lastModifiedBy>
  <cp:revision>44</cp:revision>
  <dcterms:created xsi:type="dcterms:W3CDTF">2014-02-18T19:02:00Z</dcterms:created>
  <dcterms:modified xsi:type="dcterms:W3CDTF">2021-09-08T16:26:15Z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ies>
</file>