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98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4"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9" r:id="rId44"/>
    <p:sldId id="298" r:id="rId45"/>
    <p:sldId id="300" r:id="rId46"/>
    <p:sldId id="301" r:id="rId47"/>
    <p:sldId id="302" r:id="rId48"/>
    <p:sldId id="303" r:id="rId49"/>
    <p:sldId id="304" r:id="rId50"/>
    <p:sldId id="305" r:id="rId51"/>
    <p:sldId id="306"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Lst>
  <p:sldSz cx="9144000" cy="6858000" type="screen4x3"/>
  <p:notesSz cx="6858000" cy="9144000"/>
  <p:embeddedFontLst>
    <p:embeddedFont>
      <p:font typeface="Century Schoolbook" panose="02040604050505020304" pitchFamily="18" charset="0"/>
      <p:regular r:id="rId65"/>
      <p:bold r:id="rId66"/>
      <p:italic r:id="rId67"/>
      <p:boldItalic r:id="rId68"/>
    </p:embeddedFont>
    <p:embeddedFont>
      <p:font typeface="Wingdings 2" panose="05020102010507070707" pitchFamily="18" charset="2"/>
      <p:regular r:id="rId6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CA"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CA"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E2BF5F5F-93AE-974A-85DD-62F34A2CA6FB}" type="datetimeFigureOut">
              <a:rPr lang="en-US" smtClean="0"/>
              <a:pPr/>
              <a:t>1/22/2018</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AF94E285-444D-4C0C-8BFA-BDB311F86A9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p>
            <a:fld id="{E2BF5F5F-93AE-974A-85DD-62F34A2CA6FB}" type="datetimeFigureOut">
              <a:rPr lang="en-US" smtClean="0"/>
              <a:pPr/>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E2B2A-69DE-6C4D-90F7-C8C9C47C84A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p>
            <a:fld id="{E2BF5F5F-93AE-974A-85DD-62F34A2CA6FB}" type="datetimeFigureOut">
              <a:rPr lang="en-US" smtClean="0"/>
              <a:pPr/>
              <a:t>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E2B2A-69DE-6C4D-90F7-C8C9C47C84A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7" name="Date Placeholder 6"/>
          <p:cNvSpPr>
            <a:spLocks noGrp="1"/>
          </p:cNvSpPr>
          <p:nvPr>
            <p:ph type="dt" sz="half" idx="14"/>
          </p:nvPr>
        </p:nvSpPr>
        <p:spPr/>
        <p:txBody>
          <a:bodyPr rtlCol="0"/>
          <a:lstStyle/>
          <a:p>
            <a:fld id="{E2BF5F5F-93AE-974A-85DD-62F34A2CA6FB}" type="datetimeFigureOut">
              <a:rPr lang="en-US" smtClean="0"/>
              <a:pPr/>
              <a:t>1/22/2018</a:t>
            </a:fld>
            <a:endParaRPr lang="en-US"/>
          </a:p>
        </p:txBody>
      </p:sp>
      <p:sp>
        <p:nvSpPr>
          <p:cNvPr id="9" name="Slide Number Placeholder 8"/>
          <p:cNvSpPr>
            <a:spLocks noGrp="1"/>
          </p:cNvSpPr>
          <p:nvPr>
            <p:ph type="sldNum" sz="quarter" idx="15"/>
          </p:nvPr>
        </p:nvSpPr>
        <p:spPr/>
        <p:txBody>
          <a:bodyPr rtlCol="0"/>
          <a:lstStyle/>
          <a:p>
            <a:fld id="{278E2B2A-69DE-6C4D-90F7-C8C9C47C84AC}"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CA"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CA"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E2BF5F5F-93AE-974A-85DD-62F34A2CA6FB}" type="datetimeFigureOut">
              <a:rPr lang="en-US" smtClean="0"/>
              <a:pPr/>
              <a:t>1/22/2018</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8AF02B71-8991-4516-A01E-F1A9ACD28BD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5" name="Date Placeholder 4"/>
          <p:cNvSpPr>
            <a:spLocks noGrp="1"/>
          </p:cNvSpPr>
          <p:nvPr>
            <p:ph type="dt" sz="half" idx="10"/>
          </p:nvPr>
        </p:nvSpPr>
        <p:spPr/>
        <p:txBody>
          <a:bodyPr/>
          <a:lstStyle/>
          <a:p>
            <a:fld id="{E2BF5F5F-93AE-974A-85DD-62F34A2CA6FB}" type="datetimeFigureOut">
              <a:rPr lang="en-US" smtClean="0"/>
              <a:pPr/>
              <a:t>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E2B2A-69DE-6C4D-90F7-C8C9C47C84AC}"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CA" smtClean="0"/>
              <a:t>Click to edit Master title style</a:t>
            </a:r>
            <a:endParaRPr kumimoji="0" lang="en-US"/>
          </a:p>
        </p:txBody>
      </p:sp>
      <p:sp>
        <p:nvSpPr>
          <p:cNvPr id="7" name="Date Placeholder 6"/>
          <p:cNvSpPr>
            <a:spLocks noGrp="1"/>
          </p:cNvSpPr>
          <p:nvPr>
            <p:ph type="dt" sz="half" idx="10"/>
          </p:nvPr>
        </p:nvSpPr>
        <p:spPr/>
        <p:txBody>
          <a:bodyPr/>
          <a:lstStyle/>
          <a:p>
            <a:fld id="{E2BF5F5F-93AE-974A-85DD-62F34A2CA6FB}" type="datetimeFigureOut">
              <a:rPr lang="en-US" smtClean="0"/>
              <a:pPr/>
              <a:t>1/22/2018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8E2B2A-69DE-6C4D-90F7-C8C9C47C84AC}"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CA"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CA"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6" name="Date Placeholder 5"/>
          <p:cNvSpPr>
            <a:spLocks noGrp="1"/>
          </p:cNvSpPr>
          <p:nvPr>
            <p:ph type="dt" sz="half" idx="10"/>
          </p:nvPr>
        </p:nvSpPr>
        <p:spPr/>
        <p:txBody>
          <a:bodyPr rtlCol="0"/>
          <a:lstStyle/>
          <a:p>
            <a:fld id="{E2BF5F5F-93AE-974A-85DD-62F34A2CA6FB}" type="datetimeFigureOut">
              <a:rPr lang="en-US" smtClean="0"/>
              <a:pPr/>
              <a:t>1/22/2018</a:t>
            </a:fld>
            <a:endParaRPr lang="en-US"/>
          </a:p>
        </p:txBody>
      </p:sp>
      <p:sp>
        <p:nvSpPr>
          <p:cNvPr id="7" name="Slide Number Placeholder 6"/>
          <p:cNvSpPr>
            <a:spLocks noGrp="1"/>
          </p:cNvSpPr>
          <p:nvPr>
            <p:ph type="sldNum" sz="quarter" idx="11"/>
          </p:nvPr>
        </p:nvSpPr>
        <p:spPr/>
        <p:txBody>
          <a:bodyPr rtlCol="0"/>
          <a:lstStyle/>
          <a:p>
            <a:fld id="{278E2B2A-69DE-6C4D-90F7-C8C9C47C84AC}"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F5F5F-93AE-974A-85DD-62F34A2CA6FB}" type="datetimeFigureOut">
              <a:rPr lang="en-US" smtClean="0"/>
              <a:pPr/>
              <a:t>1/22/2018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8E2B2A-69DE-6C4D-90F7-C8C9C47C84A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CA"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CA"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21" name="Date Placeholder 20"/>
          <p:cNvSpPr>
            <a:spLocks noGrp="1"/>
          </p:cNvSpPr>
          <p:nvPr>
            <p:ph type="dt" sz="half" idx="14"/>
          </p:nvPr>
        </p:nvSpPr>
        <p:spPr/>
        <p:txBody>
          <a:bodyPr rtlCol="0"/>
          <a:lstStyle/>
          <a:p>
            <a:fld id="{E2BF5F5F-93AE-974A-85DD-62F34A2CA6FB}" type="datetimeFigureOut">
              <a:rPr lang="en-US" smtClean="0"/>
              <a:pPr/>
              <a:t>1/22/2018</a:t>
            </a:fld>
            <a:endParaRPr lang="en-US"/>
          </a:p>
        </p:txBody>
      </p:sp>
      <p:sp>
        <p:nvSpPr>
          <p:cNvPr id="22" name="Slide Number Placeholder 21"/>
          <p:cNvSpPr>
            <a:spLocks noGrp="1"/>
          </p:cNvSpPr>
          <p:nvPr>
            <p:ph type="sldNum" sz="quarter" idx="15"/>
          </p:nvPr>
        </p:nvSpPr>
        <p:spPr/>
        <p:txBody>
          <a:bodyPr rtlCol="0"/>
          <a:lstStyle/>
          <a:p>
            <a:fld id="{278E2B2A-69DE-6C4D-90F7-C8C9C47C84AC}"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CA"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CA"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CA"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E2BF5F5F-93AE-974A-85DD-62F34A2CA6FB}" type="datetimeFigureOut">
              <a:rPr lang="en-US" smtClean="0"/>
              <a:pPr/>
              <a:t>1/22/2018</a:t>
            </a:fld>
            <a:endParaRPr lang="en-US"/>
          </a:p>
        </p:txBody>
      </p:sp>
      <p:sp>
        <p:nvSpPr>
          <p:cNvPr id="18" name="Slide Number Placeholder 17"/>
          <p:cNvSpPr>
            <a:spLocks noGrp="1"/>
          </p:cNvSpPr>
          <p:nvPr>
            <p:ph type="sldNum" sz="quarter" idx="11"/>
          </p:nvPr>
        </p:nvSpPr>
        <p:spPr/>
        <p:txBody>
          <a:bodyPr rtlCol="0"/>
          <a:lstStyle/>
          <a:p>
            <a:fld id="{278E2B2A-69DE-6C4D-90F7-C8C9C47C84AC}"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CA"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CA" smtClean="0"/>
              <a:t>Click to edit Master text styles</a:t>
            </a:r>
          </a:p>
          <a:p>
            <a:pPr lvl="1" eaLnBrk="1" latinLnBrk="0" hangingPunct="1"/>
            <a:r>
              <a:rPr kumimoji="0" lang="en-CA" smtClean="0"/>
              <a:t>Second level</a:t>
            </a:r>
          </a:p>
          <a:p>
            <a:pPr lvl="2" eaLnBrk="1" latinLnBrk="0" hangingPunct="1"/>
            <a:r>
              <a:rPr kumimoji="0" lang="en-CA" smtClean="0"/>
              <a:t>Third level</a:t>
            </a:r>
          </a:p>
          <a:p>
            <a:pPr lvl="3" eaLnBrk="1" latinLnBrk="0" hangingPunct="1"/>
            <a:r>
              <a:rPr kumimoji="0" lang="en-CA" smtClean="0"/>
              <a:t>Fourth level</a:t>
            </a:r>
          </a:p>
          <a:p>
            <a:pPr lvl="4" eaLnBrk="1" latinLnBrk="0" hangingPunct="1"/>
            <a:r>
              <a:rPr kumimoji="0" lang="en-CA"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E2BF5F5F-93AE-974A-85DD-62F34A2CA6FB}" type="datetimeFigureOut">
              <a:rPr lang="en-US" smtClean="0"/>
              <a:pPr/>
              <a:t>1/22/2018</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278E2B2A-69DE-6C4D-90F7-C8C9C47C84A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Unit 2: Leaving Home</a:t>
            </a:r>
            <a:endParaRPr lang="en-US" dirty="0"/>
          </a:p>
        </p:txBody>
      </p:sp>
      <p:sp>
        <p:nvSpPr>
          <p:cNvPr id="3" name="Subtitle 2"/>
          <p:cNvSpPr>
            <a:spLocks noGrp="1"/>
          </p:cNvSpPr>
          <p:nvPr>
            <p:ph type="subTitle" idx="1"/>
          </p:nvPr>
        </p:nvSpPr>
        <p:spPr/>
        <p:txBody>
          <a:bodyPr>
            <a:normAutofit/>
          </a:bodyPr>
          <a:lstStyle/>
          <a:p>
            <a:r>
              <a:rPr lang="en-US" dirty="0" smtClean="0"/>
              <a:t>Chapter 3: Early Adulthood</a:t>
            </a:r>
          </a:p>
          <a:p>
            <a:r>
              <a:rPr lang="en-US" dirty="0" smtClean="0"/>
              <a:t>Chapter 4: Becoming and Adult</a:t>
            </a:r>
          </a:p>
          <a:p>
            <a:r>
              <a:rPr lang="en-US" dirty="0" smtClean="0"/>
              <a:t>Chapter 5: Young Adult Issues and Trends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Impact of Industrialization</a:t>
            </a:r>
            <a:endParaRPr lang="en-US" dirty="0"/>
          </a:p>
        </p:txBody>
      </p:sp>
      <p:sp>
        <p:nvSpPr>
          <p:cNvPr id="3" name="Content Placeholder 2"/>
          <p:cNvSpPr>
            <a:spLocks noGrp="1"/>
          </p:cNvSpPr>
          <p:nvPr>
            <p:ph sz="quarter" idx="1"/>
          </p:nvPr>
        </p:nvSpPr>
        <p:spPr>
          <a:xfrm>
            <a:off x="457200" y="1600200"/>
            <a:ext cx="3979753" cy="4873752"/>
          </a:xfrm>
        </p:spPr>
        <p:txBody>
          <a:bodyPr/>
          <a:lstStyle/>
          <a:p>
            <a:r>
              <a:rPr lang="en-US" dirty="0" smtClean="0"/>
              <a:t>The prevailing advice was that parents shouldn’t get attached to their children</a:t>
            </a:r>
          </a:p>
          <a:p>
            <a:r>
              <a:rPr lang="en-US" dirty="0" smtClean="0"/>
              <a:t>Not based on encouraging independence</a:t>
            </a:r>
          </a:p>
          <a:p>
            <a:pPr lvl="1"/>
            <a:r>
              <a:rPr lang="en-US" dirty="0" smtClean="0"/>
              <a:t>Based on the fear that their children would probably die</a:t>
            </a:r>
          </a:p>
          <a:p>
            <a:r>
              <a:rPr lang="en-US" dirty="0" smtClean="0"/>
              <a:t>Sending children away achieved separation</a:t>
            </a:r>
          </a:p>
          <a:p>
            <a:endParaRPr lang="en-US" dirty="0"/>
          </a:p>
        </p:txBody>
      </p:sp>
      <p:pic>
        <p:nvPicPr>
          <p:cNvPr id="4" name="Picture 3"/>
          <p:cNvPicPr>
            <a:picLocks noChangeAspect="1"/>
          </p:cNvPicPr>
          <p:nvPr/>
        </p:nvPicPr>
        <p:blipFill>
          <a:blip r:embed="rId2" cstate="print"/>
          <a:stretch>
            <a:fillRect/>
          </a:stretch>
        </p:blipFill>
        <p:spPr>
          <a:xfrm>
            <a:off x="4636415" y="2237880"/>
            <a:ext cx="4023717" cy="315880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Industrialized Societies</a:t>
            </a:r>
            <a:endParaRPr lang="en-US" dirty="0"/>
          </a:p>
        </p:txBody>
      </p:sp>
      <p:sp>
        <p:nvSpPr>
          <p:cNvPr id="3" name="Content Placeholder 2"/>
          <p:cNvSpPr>
            <a:spLocks noGrp="1"/>
          </p:cNvSpPr>
          <p:nvPr>
            <p:ph sz="quarter" idx="1"/>
          </p:nvPr>
        </p:nvSpPr>
        <p:spPr>
          <a:xfrm>
            <a:off x="457200" y="1600200"/>
            <a:ext cx="4235414" cy="4873752"/>
          </a:xfrm>
        </p:spPr>
        <p:txBody>
          <a:bodyPr>
            <a:normAutofit fontScale="92500" lnSpcReduction="10000"/>
          </a:bodyPr>
          <a:lstStyle/>
          <a:p>
            <a:pPr lvl="0"/>
            <a:r>
              <a:rPr lang="en-US" dirty="0" smtClean="0"/>
              <a:t>Industrialization began in the 19</a:t>
            </a:r>
            <a:r>
              <a:rPr lang="en-US" baseline="30000" dirty="0" smtClean="0"/>
              <a:t>th</a:t>
            </a:r>
            <a:r>
              <a:rPr lang="en-US" dirty="0" smtClean="0"/>
              <a:t> century and changed the roles of children</a:t>
            </a:r>
            <a:endParaRPr lang="en-US" sz="3600" dirty="0" smtClean="0"/>
          </a:p>
          <a:p>
            <a:r>
              <a:rPr lang="en-US" dirty="0" smtClean="0"/>
              <a:t>Production moved from the home to factories</a:t>
            </a:r>
          </a:p>
          <a:p>
            <a:pPr lvl="1"/>
            <a:r>
              <a:rPr lang="en-US" dirty="0" smtClean="0"/>
              <a:t>Became possible for children to earn an income without leaving home</a:t>
            </a:r>
            <a:endParaRPr lang="en-US" sz="3600" dirty="0" smtClean="0"/>
          </a:p>
          <a:p>
            <a:r>
              <a:rPr lang="en-US" dirty="0" smtClean="0"/>
              <a:t>Instead of sending them away, lower-class fathers took their children to work in factories</a:t>
            </a:r>
          </a:p>
          <a:p>
            <a:pPr lvl="1"/>
            <a:r>
              <a:rPr lang="en-US" dirty="0" smtClean="0"/>
              <a:t>They retained authority over them and even collected their wages until they were 17</a:t>
            </a:r>
            <a:endParaRPr lang="en-US" sz="3100" dirty="0" smtClean="0"/>
          </a:p>
          <a:p>
            <a:endParaRPr lang="en-US" dirty="0"/>
          </a:p>
        </p:txBody>
      </p:sp>
      <p:pic>
        <p:nvPicPr>
          <p:cNvPr id="4" name="Picture 3"/>
          <p:cNvPicPr>
            <a:picLocks noChangeAspect="1"/>
          </p:cNvPicPr>
          <p:nvPr/>
        </p:nvPicPr>
        <p:blipFill>
          <a:blip r:embed="rId2" cstate="print"/>
          <a:stretch>
            <a:fillRect/>
          </a:stretch>
        </p:blipFill>
        <p:spPr>
          <a:xfrm>
            <a:off x="4849308" y="3763015"/>
            <a:ext cx="3480287" cy="2374454"/>
          </a:xfrm>
          <a:prstGeom prst="rect">
            <a:avLst/>
          </a:prstGeom>
        </p:spPr>
      </p:pic>
      <p:pic>
        <p:nvPicPr>
          <p:cNvPr id="5" name="Picture 4"/>
          <p:cNvPicPr>
            <a:picLocks noChangeAspect="1"/>
          </p:cNvPicPr>
          <p:nvPr/>
        </p:nvPicPr>
        <p:blipFill>
          <a:blip r:embed="rId3" cstate="print"/>
          <a:stretch>
            <a:fillRect/>
          </a:stretch>
        </p:blipFill>
        <p:spPr>
          <a:xfrm>
            <a:off x="5461916" y="1417638"/>
            <a:ext cx="2249146" cy="229720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Industrialized Societies</a:t>
            </a:r>
            <a:endParaRPr lang="en-US" dirty="0"/>
          </a:p>
        </p:txBody>
      </p:sp>
      <p:sp>
        <p:nvSpPr>
          <p:cNvPr id="3" name="Content Placeholder 2"/>
          <p:cNvSpPr>
            <a:spLocks noGrp="1"/>
          </p:cNvSpPr>
          <p:nvPr>
            <p:ph sz="quarter" idx="1"/>
          </p:nvPr>
        </p:nvSpPr>
        <p:spPr/>
        <p:txBody>
          <a:bodyPr/>
          <a:lstStyle/>
          <a:p>
            <a:r>
              <a:rPr lang="en-US" dirty="0" smtClean="0"/>
              <a:t>After turning 17, young people earned an income</a:t>
            </a:r>
          </a:p>
          <a:p>
            <a:pPr lvl="1"/>
            <a:r>
              <a:rPr lang="en-US" dirty="0" smtClean="0"/>
              <a:t>Became borders in their parents’ homes</a:t>
            </a:r>
          </a:p>
          <a:p>
            <a:pPr lvl="1"/>
            <a:r>
              <a:rPr lang="en-US" dirty="0" smtClean="0"/>
              <a:t>Still contributed income to the family</a:t>
            </a:r>
            <a:endParaRPr lang="en-US" sz="3100" dirty="0" smtClean="0"/>
          </a:p>
          <a:p>
            <a:r>
              <a:rPr lang="en-US" dirty="0" smtClean="0"/>
              <a:t>Middle-class daughters were educated at home while sons were sent away for school</a:t>
            </a:r>
            <a:endParaRPr lang="en-US" sz="3400" dirty="0" smtClean="0"/>
          </a:p>
          <a:p>
            <a:r>
              <a:rPr lang="en-US" dirty="0" smtClean="0"/>
              <a:t>Half of young people stayed home until they were 24 or older</a:t>
            </a:r>
          </a:p>
          <a:p>
            <a:r>
              <a:rPr lang="en-US" dirty="0" smtClean="0"/>
              <a:t>The other half married and left home at a younger age than previous generations did</a:t>
            </a:r>
            <a:endParaRPr lang="en-US" sz="3400" dirty="0" smtClean="0"/>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Industrialized Societies</a:t>
            </a:r>
            <a:endParaRPr lang="en-US" dirty="0"/>
          </a:p>
        </p:txBody>
      </p:sp>
      <p:sp>
        <p:nvSpPr>
          <p:cNvPr id="3" name="Content Placeholder 2"/>
          <p:cNvSpPr>
            <a:spLocks noGrp="1"/>
          </p:cNvSpPr>
          <p:nvPr>
            <p:ph sz="quarter" idx="1"/>
          </p:nvPr>
        </p:nvSpPr>
        <p:spPr>
          <a:xfrm>
            <a:off x="3942126" y="1600200"/>
            <a:ext cx="3982674" cy="4873752"/>
          </a:xfrm>
        </p:spPr>
        <p:txBody>
          <a:bodyPr>
            <a:normAutofit fontScale="92500" lnSpcReduction="20000"/>
          </a:bodyPr>
          <a:lstStyle/>
          <a:p>
            <a:pPr lvl="0"/>
            <a:r>
              <a:rPr lang="en-US" dirty="0" smtClean="0"/>
              <a:t>The 20</a:t>
            </a:r>
            <a:r>
              <a:rPr lang="en-US" baseline="30000" dirty="0" smtClean="0"/>
              <a:t>th</a:t>
            </a:r>
            <a:r>
              <a:rPr lang="en-US" dirty="0" smtClean="0"/>
              <a:t> century was an era of significant change for families and other institutions</a:t>
            </a:r>
            <a:endParaRPr lang="en-US" sz="3600" dirty="0" smtClean="0"/>
          </a:p>
          <a:p>
            <a:r>
              <a:rPr lang="en-US" dirty="0" smtClean="0"/>
              <a:t>Mechanization of production reduced the need for </a:t>
            </a:r>
            <a:r>
              <a:rPr lang="en-US" dirty="0" err="1" smtClean="0"/>
              <a:t>labour</a:t>
            </a:r>
            <a:endParaRPr lang="en-US" sz="3900" dirty="0" smtClean="0"/>
          </a:p>
          <a:p>
            <a:pPr lvl="1"/>
            <a:r>
              <a:rPr lang="en-US" dirty="0" smtClean="0"/>
              <a:t>Child </a:t>
            </a:r>
            <a:r>
              <a:rPr lang="en-US" dirty="0" err="1" smtClean="0"/>
              <a:t>labour</a:t>
            </a:r>
            <a:r>
              <a:rPr lang="en-US" dirty="0" smtClean="0"/>
              <a:t> was abolished and schooling was introduced to occupy children</a:t>
            </a:r>
            <a:endParaRPr lang="en-US" sz="3100" dirty="0" smtClean="0"/>
          </a:p>
          <a:p>
            <a:r>
              <a:rPr lang="en-US" dirty="0" smtClean="0"/>
              <a:t>Early in the century the age for leaving school was 14</a:t>
            </a:r>
          </a:p>
          <a:p>
            <a:r>
              <a:rPr lang="en-US" dirty="0" smtClean="0"/>
              <a:t>It was raised to 16 as the number of jobs for young people declined</a:t>
            </a:r>
            <a:endParaRPr lang="en-US" sz="3900" dirty="0" smtClean="0"/>
          </a:p>
          <a:p>
            <a:endParaRPr lang="en-US" dirty="0"/>
          </a:p>
        </p:txBody>
      </p:sp>
      <p:pic>
        <p:nvPicPr>
          <p:cNvPr id="4" name="Picture 3"/>
          <p:cNvPicPr>
            <a:picLocks noChangeAspect="1"/>
          </p:cNvPicPr>
          <p:nvPr/>
        </p:nvPicPr>
        <p:blipFill>
          <a:blip r:embed="rId2" cstate="print"/>
          <a:stretch>
            <a:fillRect/>
          </a:stretch>
        </p:blipFill>
        <p:spPr>
          <a:xfrm>
            <a:off x="197930" y="1600199"/>
            <a:ext cx="3744196" cy="2122099"/>
          </a:xfrm>
          <a:prstGeom prst="rect">
            <a:avLst/>
          </a:prstGeom>
        </p:spPr>
      </p:pic>
      <p:pic>
        <p:nvPicPr>
          <p:cNvPr id="5" name="Picture 4"/>
          <p:cNvPicPr>
            <a:picLocks noChangeAspect="1"/>
          </p:cNvPicPr>
          <p:nvPr/>
        </p:nvPicPr>
        <p:blipFill>
          <a:blip r:embed="rId3" cstate="print"/>
          <a:stretch>
            <a:fillRect/>
          </a:stretch>
        </p:blipFill>
        <p:spPr>
          <a:xfrm>
            <a:off x="197930" y="3981911"/>
            <a:ext cx="3775150" cy="212504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Industrialized Societies</a:t>
            </a:r>
            <a:endParaRPr lang="en-US" dirty="0"/>
          </a:p>
        </p:txBody>
      </p:sp>
      <p:sp>
        <p:nvSpPr>
          <p:cNvPr id="3" name="Content Placeholder 2"/>
          <p:cNvSpPr>
            <a:spLocks noGrp="1"/>
          </p:cNvSpPr>
          <p:nvPr>
            <p:ph sz="quarter" idx="1"/>
          </p:nvPr>
        </p:nvSpPr>
        <p:spPr/>
        <p:txBody>
          <a:bodyPr/>
          <a:lstStyle/>
          <a:p>
            <a:r>
              <a:rPr lang="en-US" dirty="0" smtClean="0"/>
              <a:t>In 1904, G. Stanley Hall revived the term </a:t>
            </a:r>
            <a:r>
              <a:rPr lang="en-US" b="1" dirty="0" smtClean="0"/>
              <a:t>adolescence</a:t>
            </a:r>
            <a:endParaRPr lang="en-US" dirty="0" smtClean="0"/>
          </a:p>
          <a:p>
            <a:pPr lvl="1"/>
            <a:r>
              <a:rPr lang="en-US" dirty="0" smtClean="0"/>
              <a:t>An old term from the Middle Ages</a:t>
            </a:r>
          </a:p>
          <a:p>
            <a:pPr lvl="1"/>
            <a:r>
              <a:rPr lang="en-US" dirty="0" smtClean="0"/>
              <a:t>Described youth who had reached puberty, but were not in the workforce</a:t>
            </a:r>
            <a:endParaRPr lang="en-US" sz="3600" dirty="0" smtClean="0"/>
          </a:p>
          <a:p>
            <a:r>
              <a:rPr lang="en-US" dirty="0" smtClean="0"/>
              <a:t>For the middle class, adolescence became a time of learning and leisure</a:t>
            </a:r>
          </a:p>
          <a:p>
            <a:r>
              <a:rPr lang="en-US" dirty="0" smtClean="0"/>
              <a:t>For the lower class, young people continued to leave school to work to help support their families</a:t>
            </a:r>
            <a:endParaRPr lang="en-US" sz="3900" dirty="0" smtClean="0"/>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of Age in the Twenty-First Century</a:t>
            </a:r>
            <a:endParaRPr lang="en-US" dirty="0"/>
          </a:p>
        </p:txBody>
      </p:sp>
      <p:sp>
        <p:nvSpPr>
          <p:cNvPr id="3" name="Content Placeholder 2"/>
          <p:cNvSpPr>
            <a:spLocks noGrp="1"/>
          </p:cNvSpPr>
          <p:nvPr>
            <p:ph sz="quarter" idx="1"/>
          </p:nvPr>
        </p:nvSpPr>
        <p:spPr/>
        <p:txBody>
          <a:bodyPr>
            <a:normAutofit lnSpcReduction="10000"/>
          </a:bodyPr>
          <a:lstStyle/>
          <a:p>
            <a:pPr lvl="0"/>
            <a:r>
              <a:rPr lang="en-US" dirty="0" smtClean="0"/>
              <a:t>In the 21</a:t>
            </a:r>
            <a:r>
              <a:rPr lang="en-US" baseline="30000" dirty="0" smtClean="0"/>
              <a:t>st</a:t>
            </a:r>
            <a:r>
              <a:rPr lang="en-US" dirty="0" smtClean="0"/>
              <a:t> century the transition from childhood to adulthood has become an extended period of adolescence</a:t>
            </a:r>
          </a:p>
          <a:p>
            <a:pPr lvl="1"/>
            <a:r>
              <a:rPr lang="en-US" dirty="0" smtClean="0"/>
              <a:t>Individuals remain emotionally and financially dependent on their parents until their late twenties or later</a:t>
            </a:r>
            <a:endParaRPr lang="en-US" sz="3300" dirty="0" smtClean="0"/>
          </a:p>
          <a:p>
            <a:pPr lvl="0"/>
            <a:r>
              <a:rPr lang="en-US" dirty="0" smtClean="0"/>
              <a:t>Young people spend more years in school</a:t>
            </a:r>
          </a:p>
          <a:p>
            <a:pPr lvl="1"/>
            <a:r>
              <a:rPr lang="en-US" dirty="0" smtClean="0"/>
              <a:t>Leaving school, starting work, leaving home, getting married, and even becoming parents in a more compressed time frame</a:t>
            </a:r>
            <a:endParaRPr lang="en-US" sz="3300" dirty="0" smtClean="0"/>
          </a:p>
          <a:p>
            <a:pPr lvl="0"/>
            <a:r>
              <a:rPr lang="en-US" dirty="0" smtClean="0"/>
              <a:t>There are fewer job opportunities when they leave school</a:t>
            </a:r>
          </a:p>
          <a:p>
            <a:pPr lvl="1"/>
            <a:r>
              <a:rPr lang="en-US" dirty="0" smtClean="0"/>
              <a:t>Major shift in the economy that has reduced the work available</a:t>
            </a:r>
            <a:endParaRPr lang="en-US" sz="33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of Age in the Twenty-First Century</a:t>
            </a:r>
            <a:endParaRPr lang="en-US" dirty="0"/>
          </a:p>
        </p:txBody>
      </p:sp>
      <p:sp>
        <p:nvSpPr>
          <p:cNvPr id="3" name="Content Placeholder 2"/>
          <p:cNvSpPr>
            <a:spLocks noGrp="1"/>
          </p:cNvSpPr>
          <p:nvPr>
            <p:ph sz="quarter" idx="1"/>
          </p:nvPr>
        </p:nvSpPr>
        <p:spPr>
          <a:xfrm>
            <a:off x="457200" y="1600200"/>
            <a:ext cx="7467600" cy="2333383"/>
          </a:xfrm>
        </p:spPr>
        <p:txBody>
          <a:bodyPr/>
          <a:lstStyle/>
          <a:p>
            <a:r>
              <a:rPr lang="en-US" dirty="0" smtClean="0"/>
              <a:t>To make it easy for youth to make a successful transition to adulthood, society should provide 2 things:</a:t>
            </a:r>
            <a:endParaRPr lang="en-US" sz="3600" dirty="0" smtClean="0"/>
          </a:p>
          <a:p>
            <a:pPr lvl="1"/>
            <a:r>
              <a:rPr lang="en-US" dirty="0" smtClean="0"/>
              <a:t>A set of consistent beliefs about adult </a:t>
            </a:r>
            <a:r>
              <a:rPr lang="en-US" dirty="0" err="1" smtClean="0"/>
              <a:t>behaviour</a:t>
            </a:r>
            <a:endParaRPr lang="en-US" sz="3600" dirty="0" smtClean="0"/>
          </a:p>
          <a:p>
            <a:pPr lvl="1"/>
            <a:r>
              <a:rPr lang="en-US" dirty="0" smtClean="0"/>
              <a:t>Opportunities for young people to participate in adult roles</a:t>
            </a:r>
            <a:endParaRPr lang="en-US" sz="3600" dirty="0" smtClean="0"/>
          </a:p>
          <a:p>
            <a:endParaRPr lang="en-US" dirty="0"/>
          </a:p>
        </p:txBody>
      </p:sp>
      <p:pic>
        <p:nvPicPr>
          <p:cNvPr id="4" name="Picture 3"/>
          <p:cNvPicPr>
            <a:picLocks noChangeAspect="1"/>
          </p:cNvPicPr>
          <p:nvPr/>
        </p:nvPicPr>
        <p:blipFill>
          <a:blip r:embed="rId2" cstate="print"/>
          <a:stretch>
            <a:fillRect/>
          </a:stretch>
        </p:blipFill>
        <p:spPr>
          <a:xfrm>
            <a:off x="2234970" y="3745108"/>
            <a:ext cx="4032845" cy="281957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of Age in the Twenty-First Century</a:t>
            </a:r>
            <a:endParaRPr lang="en-US" dirty="0"/>
          </a:p>
        </p:txBody>
      </p:sp>
      <p:sp>
        <p:nvSpPr>
          <p:cNvPr id="3" name="Content Placeholder 2"/>
          <p:cNvSpPr>
            <a:spLocks noGrp="1"/>
          </p:cNvSpPr>
          <p:nvPr>
            <p:ph sz="quarter" idx="1"/>
          </p:nvPr>
        </p:nvSpPr>
        <p:spPr/>
        <p:txBody>
          <a:bodyPr>
            <a:normAutofit fontScale="92500" lnSpcReduction="10000"/>
          </a:bodyPr>
          <a:lstStyle/>
          <a:p>
            <a:pPr lvl="0"/>
            <a:r>
              <a:rPr lang="en-US" dirty="0" smtClean="0"/>
              <a:t>In Canada, the diversity of roles available to adults makes choosing what path to take difficult for youth</a:t>
            </a:r>
            <a:endParaRPr lang="en-US" sz="3600" dirty="0" smtClean="0"/>
          </a:p>
          <a:p>
            <a:r>
              <a:rPr lang="en-US" dirty="0" smtClean="0"/>
              <a:t>Adult roles are inaccessible to youth until they have a stable income</a:t>
            </a:r>
          </a:p>
          <a:p>
            <a:pPr lvl="1"/>
            <a:r>
              <a:rPr lang="en-US" dirty="0" smtClean="0"/>
              <a:t>Many young Canadians do not take on adult roles until later than previous generations did</a:t>
            </a:r>
            <a:endParaRPr lang="en-US" sz="3600" dirty="0" smtClean="0"/>
          </a:p>
          <a:p>
            <a:r>
              <a:rPr lang="en-US" dirty="0" smtClean="0"/>
              <a:t>Functionalists explain that delaying the transition is necessary to protect young people who are not fully socialized for adulthood</a:t>
            </a:r>
            <a:endParaRPr lang="en-US" sz="3900" dirty="0" smtClean="0"/>
          </a:p>
          <a:p>
            <a:r>
              <a:rPr lang="en-US" dirty="0" smtClean="0"/>
              <a:t>Conflict theorists argue that youth are being exploited by a society that doesn’t allow their full participation in the workplace</a:t>
            </a:r>
          </a:p>
          <a:p>
            <a:pPr lvl="1"/>
            <a:r>
              <a:rPr lang="en-US" dirty="0" smtClean="0"/>
              <a:t>Prevents them from achieving independence from their families</a:t>
            </a:r>
            <a:endParaRPr lang="en-US" sz="3600" dirty="0" smtClean="0"/>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Leaving Home</a:t>
            </a:r>
            <a:endParaRPr lang="en-US" dirty="0"/>
          </a:p>
        </p:txBody>
      </p:sp>
      <p:sp>
        <p:nvSpPr>
          <p:cNvPr id="3" name="Content Placeholder 2"/>
          <p:cNvSpPr>
            <a:spLocks noGrp="1"/>
          </p:cNvSpPr>
          <p:nvPr>
            <p:ph sz="quarter" idx="1"/>
          </p:nvPr>
        </p:nvSpPr>
        <p:spPr/>
        <p:txBody>
          <a:bodyPr>
            <a:normAutofit/>
          </a:bodyPr>
          <a:lstStyle/>
          <a:p>
            <a:r>
              <a:rPr lang="en-US" dirty="0" smtClean="0"/>
              <a:t>Living independently is the major event that signals successful transition into adulthood</a:t>
            </a:r>
            <a:endParaRPr lang="en-US" sz="3600" dirty="0" smtClean="0"/>
          </a:p>
          <a:p>
            <a:pPr lvl="0"/>
            <a:r>
              <a:rPr lang="en-US" dirty="0" smtClean="0"/>
              <a:t>In other species, young are expected to leave when they become sexually mature</a:t>
            </a:r>
            <a:endParaRPr lang="en-US" sz="3600" dirty="0" smtClean="0"/>
          </a:p>
          <a:p>
            <a:r>
              <a:rPr lang="en-US" dirty="0" smtClean="0"/>
              <a:t>In the 19</a:t>
            </a:r>
            <a:r>
              <a:rPr lang="en-US" baseline="30000" dirty="0" smtClean="0"/>
              <a:t>th</a:t>
            </a:r>
            <a:r>
              <a:rPr lang="en-US" dirty="0" smtClean="0"/>
              <a:t> century, puberty occurred at 16 for girls and 18 for boys</a:t>
            </a:r>
          </a:p>
          <a:p>
            <a:pPr lvl="1"/>
            <a:r>
              <a:rPr lang="en-US" dirty="0" smtClean="0"/>
              <a:t>The development of adult size and strength occurred a few years later</a:t>
            </a:r>
          </a:p>
          <a:p>
            <a:pPr lvl="1"/>
            <a:r>
              <a:rPr lang="en-US" dirty="0" smtClean="0"/>
              <a:t>Leaving home would occur within a few years of physical maturity</a:t>
            </a:r>
          </a:p>
          <a:p>
            <a:pPr lvl="1"/>
            <a:endParaRPr lang="en-US" sz="3600" dirty="0" smtClean="0"/>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Leaving Home</a:t>
            </a:r>
            <a:endParaRPr lang="en-US" dirty="0"/>
          </a:p>
        </p:txBody>
      </p:sp>
      <p:sp>
        <p:nvSpPr>
          <p:cNvPr id="3" name="Content Placeholder 2"/>
          <p:cNvSpPr>
            <a:spLocks noGrp="1"/>
          </p:cNvSpPr>
          <p:nvPr>
            <p:ph sz="quarter" idx="1"/>
          </p:nvPr>
        </p:nvSpPr>
        <p:spPr/>
        <p:txBody>
          <a:bodyPr>
            <a:normAutofit/>
          </a:bodyPr>
          <a:lstStyle/>
          <a:p>
            <a:pPr lvl="0"/>
            <a:r>
              <a:rPr lang="en-US" dirty="0" smtClean="0"/>
              <a:t>Improved nutrition has lowered the age of puberty to as early as 10</a:t>
            </a:r>
          </a:p>
          <a:p>
            <a:r>
              <a:rPr lang="en-US" dirty="0" smtClean="0"/>
              <a:t>Sexual maturity occurs 5-8 years before individuals achieve their full adult size and strength</a:t>
            </a:r>
            <a:endParaRPr lang="en-US" sz="3600" dirty="0" smtClean="0"/>
          </a:p>
          <a:p>
            <a:r>
              <a:rPr lang="en-US" dirty="0" smtClean="0"/>
              <a:t>Sexual maturity is no longer an appropriate indication that an individual is ready to leave home</a:t>
            </a:r>
            <a:endParaRPr lang="en-US" sz="3600" dirty="0" smtClean="0"/>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Chapter 3: Early Adulthood</a:t>
            </a:r>
            <a:endParaRPr lang="en-US" dirty="0"/>
          </a:p>
        </p:txBody>
      </p:sp>
      <p:sp>
        <p:nvSpPr>
          <p:cNvPr id="3" name="Content Placeholder 2"/>
          <p:cNvSpPr>
            <a:spLocks noGrp="1"/>
          </p:cNvSpPr>
          <p:nvPr>
            <p:ph sz="quarter" idx="1"/>
          </p:nvPr>
        </p:nvSpPr>
        <p:spPr/>
        <p:txBody>
          <a:bodyPr>
            <a:normAutofit/>
          </a:bodyPr>
          <a:lstStyle/>
          <a:p>
            <a:r>
              <a:rPr lang="en-US" dirty="0" smtClean="0"/>
              <a:t>Overview</a:t>
            </a:r>
          </a:p>
          <a:p>
            <a:pPr lvl="1"/>
            <a:r>
              <a:rPr lang="en-US" dirty="0" smtClean="0"/>
              <a:t>Diversity of personal and family roles of individuals in various cultures and historical periods</a:t>
            </a:r>
          </a:p>
          <a:p>
            <a:pPr lvl="1"/>
            <a:r>
              <a:rPr lang="en-US" dirty="0" smtClean="0"/>
              <a:t>Male and female roles in various societies and historical periods</a:t>
            </a:r>
          </a:p>
          <a:p>
            <a:pPr lvl="1"/>
            <a:r>
              <a:rPr lang="en-US" dirty="0" smtClean="0"/>
              <a:t>Conflict between individual and family roles in society</a:t>
            </a:r>
          </a:p>
          <a:p>
            <a:pPr lvl="1"/>
            <a:r>
              <a:rPr lang="en-US" dirty="0" smtClean="0"/>
              <a:t>Factors that influence decisions about individual lifestyle, education, and occupation in early adulthood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Leaving Home</a:t>
            </a:r>
            <a:endParaRPr lang="en-US" dirty="0"/>
          </a:p>
        </p:txBody>
      </p:sp>
      <p:sp>
        <p:nvSpPr>
          <p:cNvPr id="3" name="Content Placeholder 2"/>
          <p:cNvSpPr>
            <a:spLocks noGrp="1"/>
          </p:cNvSpPr>
          <p:nvPr>
            <p:ph sz="quarter" idx="1"/>
          </p:nvPr>
        </p:nvSpPr>
        <p:spPr>
          <a:xfrm>
            <a:off x="457200" y="1600200"/>
            <a:ext cx="4086966" cy="4873752"/>
          </a:xfrm>
        </p:spPr>
        <p:txBody>
          <a:bodyPr>
            <a:normAutofit fontScale="92500" lnSpcReduction="20000"/>
          </a:bodyPr>
          <a:lstStyle/>
          <a:p>
            <a:pPr lvl="0"/>
            <a:r>
              <a:rPr lang="en-US" dirty="0" smtClean="0"/>
              <a:t>North Americans expect young adults to leave home before they marry</a:t>
            </a:r>
          </a:p>
          <a:p>
            <a:pPr lvl="0"/>
            <a:r>
              <a:rPr lang="en-US" dirty="0" smtClean="0"/>
              <a:t>It’s usually a gradual process rather than an event</a:t>
            </a:r>
            <a:endParaRPr lang="en-US" sz="3600" dirty="0" smtClean="0"/>
          </a:p>
          <a:p>
            <a:pPr lvl="1"/>
            <a:r>
              <a:rPr lang="en-US" dirty="0" smtClean="0"/>
              <a:t>Many youth leave home to attend college or university, where they live in student housing</a:t>
            </a:r>
            <a:endParaRPr lang="en-US" sz="3600" dirty="0" smtClean="0"/>
          </a:p>
          <a:p>
            <a:pPr lvl="1"/>
            <a:r>
              <a:rPr lang="en-US" dirty="0" smtClean="0"/>
              <a:t>In some countries, youth leave home for military service and live in communal barracks</a:t>
            </a:r>
            <a:endParaRPr lang="en-US" sz="3600" dirty="0" smtClean="0"/>
          </a:p>
          <a:p>
            <a:pPr lvl="1"/>
            <a:r>
              <a:rPr lang="en-US" dirty="0" smtClean="0"/>
              <a:t>Young Mormons are expected to do 2 years of missionary service away from home</a:t>
            </a:r>
            <a:endParaRPr lang="en-US" sz="3600" dirty="0" smtClean="0"/>
          </a:p>
        </p:txBody>
      </p:sp>
      <p:pic>
        <p:nvPicPr>
          <p:cNvPr id="4" name="Picture 3"/>
          <p:cNvPicPr>
            <a:picLocks noChangeAspect="1"/>
          </p:cNvPicPr>
          <p:nvPr/>
        </p:nvPicPr>
        <p:blipFill>
          <a:blip r:embed="rId2" cstate="print"/>
          <a:stretch>
            <a:fillRect/>
          </a:stretch>
        </p:blipFill>
        <p:spPr>
          <a:xfrm>
            <a:off x="4902150" y="1600200"/>
            <a:ext cx="3348791" cy="2226946"/>
          </a:xfrm>
          <a:prstGeom prst="rect">
            <a:avLst/>
          </a:prstGeom>
        </p:spPr>
      </p:pic>
      <p:pic>
        <p:nvPicPr>
          <p:cNvPr id="5" name="Picture 4"/>
          <p:cNvPicPr>
            <a:picLocks noChangeAspect="1"/>
          </p:cNvPicPr>
          <p:nvPr/>
        </p:nvPicPr>
        <p:blipFill>
          <a:blip r:embed="rId3" cstate="print"/>
          <a:stretch>
            <a:fillRect/>
          </a:stretch>
        </p:blipFill>
        <p:spPr>
          <a:xfrm>
            <a:off x="4944872" y="3994400"/>
            <a:ext cx="3306069" cy="247955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Leaving Home</a:t>
            </a:r>
            <a:endParaRPr lang="en-US" dirty="0"/>
          </a:p>
        </p:txBody>
      </p:sp>
      <p:sp>
        <p:nvSpPr>
          <p:cNvPr id="3" name="Content Placeholder 2"/>
          <p:cNvSpPr>
            <a:spLocks noGrp="1"/>
          </p:cNvSpPr>
          <p:nvPr>
            <p:ph sz="quarter" idx="1"/>
          </p:nvPr>
        </p:nvSpPr>
        <p:spPr>
          <a:xfrm>
            <a:off x="457200" y="1600200"/>
            <a:ext cx="7467600" cy="2770448"/>
          </a:xfrm>
        </p:spPr>
        <p:txBody>
          <a:bodyPr/>
          <a:lstStyle/>
          <a:p>
            <a:pPr lvl="0"/>
            <a:r>
              <a:rPr lang="en-US" dirty="0" smtClean="0"/>
              <a:t>The youth have left home, but these living arrangements are considered semi-dependent</a:t>
            </a:r>
          </a:p>
          <a:p>
            <a:pPr lvl="1"/>
            <a:r>
              <a:rPr lang="en-US" dirty="0" smtClean="0"/>
              <a:t>It is assumed that parents are supporting them and they will return home frequently</a:t>
            </a:r>
            <a:endParaRPr lang="en-US" sz="3300" dirty="0" smtClean="0"/>
          </a:p>
          <a:p>
            <a:pPr lvl="0"/>
            <a:r>
              <a:rPr lang="en-US" dirty="0" smtClean="0"/>
              <a:t>Living truly independently means accepting responsibility for meeting your own needs for food, clothing, shelter, and companionship</a:t>
            </a:r>
            <a:endParaRPr lang="en-US" sz="3300" dirty="0" smtClean="0"/>
          </a:p>
          <a:p>
            <a:endParaRPr lang="en-US" dirty="0"/>
          </a:p>
        </p:txBody>
      </p:sp>
      <p:pic>
        <p:nvPicPr>
          <p:cNvPr id="4" name="Picture 3"/>
          <p:cNvPicPr>
            <a:picLocks noChangeAspect="1"/>
          </p:cNvPicPr>
          <p:nvPr/>
        </p:nvPicPr>
        <p:blipFill>
          <a:blip r:embed="rId2" cstate="print"/>
          <a:stretch>
            <a:fillRect/>
          </a:stretch>
        </p:blipFill>
        <p:spPr>
          <a:xfrm>
            <a:off x="1870239" y="4471019"/>
            <a:ext cx="5122637" cy="213443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Adults Leave Home</a:t>
            </a:r>
            <a:endParaRPr lang="en-US" dirty="0"/>
          </a:p>
        </p:txBody>
      </p:sp>
      <p:sp>
        <p:nvSpPr>
          <p:cNvPr id="3" name="Content Placeholder 2"/>
          <p:cNvSpPr>
            <a:spLocks noGrp="1"/>
          </p:cNvSpPr>
          <p:nvPr>
            <p:ph sz="quarter" idx="1"/>
          </p:nvPr>
        </p:nvSpPr>
        <p:spPr/>
        <p:txBody>
          <a:bodyPr/>
          <a:lstStyle/>
          <a:p>
            <a:pPr lvl="0"/>
            <a:r>
              <a:rPr lang="en-US" dirty="0" smtClean="0"/>
              <a:t>For many young people, living independently happens later than it used to</a:t>
            </a:r>
          </a:p>
          <a:p>
            <a:pPr lvl="1"/>
            <a:r>
              <a:rPr lang="en-US" dirty="0" smtClean="0"/>
              <a:t>The majority are still living at home at 24</a:t>
            </a:r>
            <a:endParaRPr lang="en-US" sz="3300" dirty="0" smtClean="0"/>
          </a:p>
          <a:p>
            <a:pPr lvl="1"/>
            <a:r>
              <a:rPr lang="en-US" dirty="0" smtClean="0"/>
              <a:t>Resulted in a trend dubbed “The </a:t>
            </a:r>
            <a:r>
              <a:rPr lang="en-US" dirty="0" err="1" smtClean="0"/>
              <a:t>Permakid</a:t>
            </a:r>
            <a:r>
              <a:rPr lang="en-US" dirty="0" smtClean="0"/>
              <a:t>”</a:t>
            </a:r>
            <a:endParaRPr lang="en-US" sz="3600" dirty="0" smtClean="0"/>
          </a:p>
          <a:p>
            <a:pPr lvl="0"/>
            <a:endParaRPr lang="en-US" dirty="0" smtClean="0"/>
          </a:p>
          <a:p>
            <a:pPr lvl="0"/>
            <a:r>
              <a:rPr lang="en-US" dirty="0" smtClean="0"/>
              <a:t>Several research questions have arisen concerning how families will have to change to accommodate adult children:</a:t>
            </a:r>
            <a:endParaRPr lang="en-US" sz="3600" dirty="0" smtClean="0"/>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Adults Leave Home</a:t>
            </a:r>
            <a:endParaRPr lang="en-US" dirty="0"/>
          </a:p>
        </p:txBody>
      </p:sp>
      <p:sp>
        <p:nvSpPr>
          <p:cNvPr id="3" name="Content Placeholder 2"/>
          <p:cNvSpPr>
            <a:spLocks noGrp="1"/>
          </p:cNvSpPr>
          <p:nvPr>
            <p:ph sz="quarter" idx="1"/>
          </p:nvPr>
        </p:nvSpPr>
        <p:spPr/>
        <p:txBody>
          <a:bodyPr>
            <a:normAutofit/>
          </a:bodyPr>
          <a:lstStyle/>
          <a:p>
            <a:r>
              <a:rPr lang="en-US" dirty="0" smtClean="0"/>
              <a:t>When do young Canadians leave home, and how does the timing compare to earlier generations?</a:t>
            </a:r>
            <a:endParaRPr lang="en-US" sz="3900" dirty="0" smtClean="0"/>
          </a:p>
          <a:p>
            <a:pPr lvl="1"/>
            <a:r>
              <a:rPr lang="en-US" dirty="0" smtClean="0"/>
              <a:t>7 out of 10 high school graduates and 6 out of 10 of their parents expected that they would be living independently by the age of 24</a:t>
            </a:r>
          </a:p>
          <a:p>
            <a:pPr lvl="1"/>
            <a:r>
              <a:rPr lang="en-US" dirty="0" smtClean="0"/>
              <a:t>The average age for marriage is over 30, so both parents and adult children expect that young adults will leave home before marriage</a:t>
            </a:r>
            <a:endParaRPr lang="en-US" sz="3100" dirty="0" smtClean="0"/>
          </a:p>
          <a:p>
            <a:pPr lvl="1"/>
            <a:r>
              <a:rPr lang="en-US" dirty="0" smtClean="0"/>
              <a:t>The age at which young people choose to live independently is gradually increasing and young adults are choosing to live with their parents longer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Adults Leave Home</a:t>
            </a:r>
            <a:endParaRPr lang="en-US" dirty="0"/>
          </a:p>
        </p:txBody>
      </p:sp>
      <p:sp>
        <p:nvSpPr>
          <p:cNvPr id="3" name="Content Placeholder 2"/>
          <p:cNvSpPr>
            <a:spLocks noGrp="1"/>
          </p:cNvSpPr>
          <p:nvPr>
            <p:ph sz="quarter" idx="1"/>
          </p:nvPr>
        </p:nvSpPr>
        <p:spPr/>
        <p:txBody>
          <a:bodyPr/>
          <a:lstStyle/>
          <a:p>
            <a:r>
              <a:rPr lang="en-US" dirty="0" smtClean="0"/>
              <a:t>How do families influence the decision?</a:t>
            </a:r>
            <a:endParaRPr lang="en-US" sz="3900" dirty="0" smtClean="0"/>
          </a:p>
          <a:p>
            <a:pPr lvl="1"/>
            <a:r>
              <a:rPr lang="en-US" dirty="0" smtClean="0"/>
              <a:t>Can be analyzed using social exchange theory</a:t>
            </a:r>
          </a:p>
          <a:p>
            <a:pPr lvl="1"/>
            <a:r>
              <a:rPr lang="en-US" dirty="0" smtClean="0"/>
              <a:t>Young adults must weigh the costs and benefits of staying home compared to those of leaving</a:t>
            </a:r>
            <a:endParaRPr lang="en-US" sz="3100" dirty="0" smtClean="0"/>
          </a:p>
          <a:p>
            <a:pPr lvl="1"/>
            <a:r>
              <a:rPr lang="en-US" dirty="0" smtClean="0"/>
              <a:t>Must weigh a desire for privacy and independence from parental supervision against the companionship and financial and emotional support received</a:t>
            </a:r>
            <a:endParaRPr lang="en-US" sz="3100" dirty="0" smtClean="0"/>
          </a:p>
          <a:p>
            <a:pPr lvl="1"/>
            <a:r>
              <a:rPr lang="en-US" dirty="0" smtClean="0"/>
              <a:t>Parental expectations concerning the appropriate time are an important factor in determining when adult children will leave home</a:t>
            </a:r>
            <a:endParaRPr lang="en-US" sz="3100" dirty="0" smtClean="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Adults Leave Home</a:t>
            </a:r>
            <a:endParaRPr lang="en-US" dirty="0"/>
          </a:p>
        </p:txBody>
      </p:sp>
      <p:sp>
        <p:nvSpPr>
          <p:cNvPr id="3" name="Content Placeholder 2"/>
          <p:cNvSpPr>
            <a:spLocks noGrp="1"/>
          </p:cNvSpPr>
          <p:nvPr>
            <p:ph sz="quarter" idx="1"/>
          </p:nvPr>
        </p:nvSpPr>
        <p:spPr>
          <a:xfrm>
            <a:off x="457200" y="1600200"/>
            <a:ext cx="4103460" cy="4873752"/>
          </a:xfrm>
        </p:spPr>
        <p:txBody>
          <a:bodyPr/>
          <a:lstStyle/>
          <a:p>
            <a:r>
              <a:rPr lang="en-US" dirty="0" smtClean="0"/>
              <a:t>How is the decision to leave home affected by education, employment, and relationships with others?</a:t>
            </a:r>
            <a:endParaRPr lang="en-US" sz="3900" dirty="0" smtClean="0"/>
          </a:p>
          <a:p>
            <a:pPr lvl="1"/>
            <a:r>
              <a:rPr lang="en-US" dirty="0" smtClean="0"/>
              <a:t>Staying at home allows young adults to invest in further education and to find a good job before having to find affordable housing and pay rent</a:t>
            </a:r>
            <a:endParaRPr lang="en-US" sz="3100" dirty="0" smtClean="0"/>
          </a:p>
          <a:p>
            <a:endParaRPr lang="en-US" dirty="0"/>
          </a:p>
        </p:txBody>
      </p:sp>
      <p:pic>
        <p:nvPicPr>
          <p:cNvPr id="4" name="Picture 3"/>
          <p:cNvPicPr>
            <a:picLocks noChangeAspect="1"/>
          </p:cNvPicPr>
          <p:nvPr/>
        </p:nvPicPr>
        <p:blipFill>
          <a:blip r:embed="rId2" cstate="print"/>
          <a:stretch>
            <a:fillRect/>
          </a:stretch>
        </p:blipFill>
        <p:spPr>
          <a:xfrm>
            <a:off x="4560660" y="2470564"/>
            <a:ext cx="3615050" cy="233229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Decision to Leave Home</a:t>
            </a:r>
            <a:endParaRPr lang="en-US" dirty="0"/>
          </a:p>
        </p:txBody>
      </p:sp>
      <p:sp>
        <p:nvSpPr>
          <p:cNvPr id="3" name="Content Placeholder 2"/>
          <p:cNvSpPr>
            <a:spLocks noGrp="1"/>
          </p:cNvSpPr>
          <p:nvPr>
            <p:ph sz="quarter" idx="1"/>
          </p:nvPr>
        </p:nvSpPr>
        <p:spPr>
          <a:xfrm>
            <a:off x="3991608" y="1600200"/>
            <a:ext cx="3933191" cy="4873752"/>
          </a:xfrm>
        </p:spPr>
        <p:txBody>
          <a:bodyPr>
            <a:normAutofit fontScale="92500" lnSpcReduction="20000"/>
          </a:bodyPr>
          <a:lstStyle/>
          <a:p>
            <a:pPr>
              <a:buNone/>
            </a:pPr>
            <a:r>
              <a:rPr lang="en-US" i="1" dirty="0" smtClean="0"/>
              <a:t>Relationship with Family</a:t>
            </a:r>
          </a:p>
          <a:p>
            <a:pPr lvl="0"/>
            <a:r>
              <a:rPr lang="en-US" dirty="0" smtClean="0"/>
              <a:t>A comfortable family environment encourages young adults to stay at home.</a:t>
            </a:r>
            <a:endParaRPr lang="en-US" sz="3600" dirty="0" smtClean="0"/>
          </a:p>
          <a:p>
            <a:pPr lvl="1"/>
            <a:r>
              <a:rPr lang="en-US" dirty="0" smtClean="0"/>
              <a:t>Living at home provides security while they finish their education and look for work</a:t>
            </a:r>
            <a:endParaRPr lang="en-US" sz="3600" dirty="0" smtClean="0"/>
          </a:p>
          <a:p>
            <a:pPr lvl="1"/>
            <a:r>
              <a:rPr lang="en-US" dirty="0" smtClean="0"/>
              <a:t>Some may be responsible for the care of a parent</a:t>
            </a:r>
            <a:endParaRPr lang="en-US" sz="3600" dirty="0" smtClean="0"/>
          </a:p>
          <a:p>
            <a:pPr lvl="1"/>
            <a:r>
              <a:rPr lang="en-US" dirty="0" smtClean="0"/>
              <a:t>If the parents and young adult share an adult relationship, they may enjoy the companionship of living with their parents and vice versa</a:t>
            </a:r>
            <a:endParaRPr lang="en-US" sz="3600" dirty="0" smtClean="0"/>
          </a:p>
          <a:p>
            <a:endParaRPr lang="en-US" dirty="0"/>
          </a:p>
        </p:txBody>
      </p:sp>
      <p:pic>
        <p:nvPicPr>
          <p:cNvPr id="4" name="Picture 3"/>
          <p:cNvPicPr>
            <a:picLocks noChangeAspect="1"/>
          </p:cNvPicPr>
          <p:nvPr/>
        </p:nvPicPr>
        <p:blipFill>
          <a:blip r:embed="rId2" cstate="print"/>
          <a:stretch>
            <a:fillRect/>
          </a:stretch>
        </p:blipFill>
        <p:spPr>
          <a:xfrm>
            <a:off x="457200" y="4117680"/>
            <a:ext cx="3534408" cy="2356272"/>
          </a:xfrm>
          <a:prstGeom prst="rect">
            <a:avLst/>
          </a:prstGeom>
        </p:spPr>
      </p:pic>
      <p:pic>
        <p:nvPicPr>
          <p:cNvPr id="5" name="Picture 4"/>
          <p:cNvPicPr>
            <a:picLocks noChangeAspect="1"/>
          </p:cNvPicPr>
          <p:nvPr/>
        </p:nvPicPr>
        <p:blipFill>
          <a:blip r:embed="rId3" cstate="print"/>
          <a:stretch>
            <a:fillRect/>
          </a:stretch>
        </p:blipFill>
        <p:spPr>
          <a:xfrm>
            <a:off x="457200" y="1600200"/>
            <a:ext cx="3534408" cy="235793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Decision to Leave Home</a:t>
            </a:r>
            <a:endParaRPr lang="en-US" dirty="0"/>
          </a:p>
        </p:txBody>
      </p:sp>
      <p:sp>
        <p:nvSpPr>
          <p:cNvPr id="3" name="Content Placeholder 2"/>
          <p:cNvSpPr>
            <a:spLocks noGrp="1"/>
          </p:cNvSpPr>
          <p:nvPr>
            <p:ph sz="quarter" idx="1"/>
          </p:nvPr>
        </p:nvSpPr>
        <p:spPr>
          <a:xfrm>
            <a:off x="457200" y="1600200"/>
            <a:ext cx="4020989" cy="4873752"/>
          </a:xfrm>
        </p:spPr>
        <p:txBody>
          <a:bodyPr>
            <a:normAutofit lnSpcReduction="10000"/>
          </a:bodyPr>
          <a:lstStyle/>
          <a:p>
            <a:pPr lvl="0"/>
            <a:r>
              <a:rPr lang="en-US" dirty="0" smtClean="0"/>
              <a:t>Leaving home occurs earlier when there is family conflict</a:t>
            </a:r>
            <a:endParaRPr lang="en-US" sz="3600" dirty="0" smtClean="0"/>
          </a:p>
          <a:p>
            <a:pPr lvl="1"/>
            <a:r>
              <a:rPr lang="en-US" dirty="0" smtClean="0"/>
              <a:t>If the young adult feels the parents demand too much from them without granting them adult status in the family, they may leave home to assert their independence</a:t>
            </a:r>
            <a:endParaRPr lang="en-US" sz="3600" dirty="0" smtClean="0"/>
          </a:p>
          <a:p>
            <a:pPr lvl="1"/>
            <a:r>
              <a:rPr lang="en-US" dirty="0" smtClean="0"/>
              <a:t>Children of divorced parents are more likely to leave home, especially when one or both parents are remarried</a:t>
            </a:r>
            <a:endParaRPr lang="en-US" sz="3600" dirty="0" smtClean="0"/>
          </a:p>
          <a:p>
            <a:endParaRPr lang="en-US" dirty="0"/>
          </a:p>
        </p:txBody>
      </p:sp>
      <p:pic>
        <p:nvPicPr>
          <p:cNvPr id="5" name="Picture 4"/>
          <p:cNvPicPr>
            <a:picLocks noChangeAspect="1"/>
          </p:cNvPicPr>
          <p:nvPr/>
        </p:nvPicPr>
        <p:blipFill>
          <a:blip r:embed="rId2" cstate="print"/>
          <a:stretch>
            <a:fillRect/>
          </a:stretch>
        </p:blipFill>
        <p:spPr>
          <a:xfrm>
            <a:off x="4680853" y="1600200"/>
            <a:ext cx="3243947" cy="4863809"/>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Decision to Leave Home</a:t>
            </a:r>
            <a:endParaRPr lang="en-US" dirty="0"/>
          </a:p>
        </p:txBody>
      </p:sp>
      <p:sp>
        <p:nvSpPr>
          <p:cNvPr id="3" name="Content Placeholder 2"/>
          <p:cNvSpPr>
            <a:spLocks noGrp="1"/>
          </p:cNvSpPr>
          <p:nvPr>
            <p:ph sz="quarter" idx="1"/>
          </p:nvPr>
        </p:nvSpPr>
        <p:spPr>
          <a:xfrm>
            <a:off x="457200" y="1600200"/>
            <a:ext cx="3955012" cy="4873752"/>
          </a:xfrm>
        </p:spPr>
        <p:txBody>
          <a:bodyPr>
            <a:normAutofit/>
          </a:bodyPr>
          <a:lstStyle/>
          <a:p>
            <a:pPr>
              <a:buNone/>
            </a:pPr>
            <a:r>
              <a:rPr lang="en-US" i="1" dirty="0" smtClean="0"/>
              <a:t>Financial Cost</a:t>
            </a:r>
          </a:p>
          <a:p>
            <a:pPr lvl="0"/>
            <a:r>
              <a:rPr lang="en-US" dirty="0" smtClean="0"/>
              <a:t>Living at home is cheaper than living alone or with roommates</a:t>
            </a:r>
          </a:p>
          <a:p>
            <a:pPr lvl="1"/>
            <a:r>
              <a:rPr lang="en-US" dirty="0" smtClean="0"/>
              <a:t>More economical since most youth pay little to no room and board and continue to do the few chores they took on as adolescents</a:t>
            </a:r>
          </a:p>
        </p:txBody>
      </p:sp>
      <p:pic>
        <p:nvPicPr>
          <p:cNvPr id="5" name="Picture 4"/>
          <p:cNvPicPr>
            <a:picLocks noChangeAspect="1"/>
          </p:cNvPicPr>
          <p:nvPr/>
        </p:nvPicPr>
        <p:blipFill>
          <a:blip r:embed="rId2" cstate="print"/>
          <a:stretch>
            <a:fillRect/>
          </a:stretch>
        </p:blipFill>
        <p:spPr>
          <a:xfrm>
            <a:off x="4966946" y="2152650"/>
            <a:ext cx="3251200" cy="25527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Decision to Leave Home</a:t>
            </a:r>
            <a:endParaRPr lang="en-US" dirty="0"/>
          </a:p>
        </p:txBody>
      </p:sp>
      <p:sp>
        <p:nvSpPr>
          <p:cNvPr id="3" name="Content Placeholder 2"/>
          <p:cNvSpPr>
            <a:spLocks noGrp="1"/>
          </p:cNvSpPr>
          <p:nvPr>
            <p:ph sz="quarter" idx="1"/>
          </p:nvPr>
        </p:nvSpPr>
        <p:spPr/>
        <p:txBody>
          <a:bodyPr/>
          <a:lstStyle/>
          <a:p>
            <a:pPr lvl="0"/>
            <a:r>
              <a:rPr lang="en-US" dirty="0" smtClean="0"/>
              <a:t>Shortage of housing, resulting in higher rents and fewer affordable apartments</a:t>
            </a:r>
          </a:p>
          <a:p>
            <a:pPr lvl="1"/>
            <a:r>
              <a:rPr lang="en-US" dirty="0" smtClean="0"/>
              <a:t>Problematic for young adults with a low personal income because they are unemployed, unable to find full-time work, or attending school</a:t>
            </a:r>
          </a:p>
          <a:p>
            <a:pPr lvl="0"/>
            <a:r>
              <a:rPr lang="en-US" dirty="0" smtClean="0"/>
              <a:t>The children of higher-income families leave home later than children from lower-income families</a:t>
            </a:r>
          </a:p>
          <a:p>
            <a:pPr lvl="1"/>
            <a:r>
              <a:rPr lang="en-US" dirty="0" smtClean="0"/>
              <a:t>Children from affluent families are used to a more comfortable lifestyle and more privacy in their parents’ home and therefore choose to stay longer</a:t>
            </a:r>
          </a:p>
          <a:p>
            <a:pPr>
              <a:buNone/>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Adults in Canada</a:t>
            </a:r>
            <a:endParaRPr lang="en-US" dirty="0"/>
          </a:p>
        </p:txBody>
      </p:sp>
      <p:sp>
        <p:nvSpPr>
          <p:cNvPr id="3" name="Content Placeholder 2"/>
          <p:cNvSpPr>
            <a:spLocks noGrp="1"/>
          </p:cNvSpPr>
          <p:nvPr>
            <p:ph sz="quarter" idx="1"/>
          </p:nvPr>
        </p:nvSpPr>
        <p:spPr/>
        <p:txBody>
          <a:bodyPr>
            <a:normAutofit lnSpcReduction="10000"/>
          </a:bodyPr>
          <a:lstStyle/>
          <a:p>
            <a:pPr lvl="0"/>
            <a:r>
              <a:rPr lang="en-US" b="1" dirty="0" smtClean="0"/>
              <a:t>Adulthood</a:t>
            </a:r>
            <a:r>
              <a:rPr lang="en-US" dirty="0" smtClean="0"/>
              <a:t> is the period of life that follows childhood and </a:t>
            </a:r>
            <a:r>
              <a:rPr lang="en-US" b="1" dirty="0" smtClean="0"/>
              <a:t>adolescence</a:t>
            </a:r>
            <a:r>
              <a:rPr lang="en-US" dirty="0" smtClean="0"/>
              <a:t> and last until death</a:t>
            </a:r>
            <a:endParaRPr lang="en-US" sz="3600" dirty="0" smtClean="0"/>
          </a:p>
          <a:p>
            <a:pPr lvl="1"/>
            <a:r>
              <a:rPr lang="en-US" dirty="0" smtClean="0"/>
              <a:t>The time that adulthood begins depends on when adolescence ends</a:t>
            </a:r>
          </a:p>
          <a:p>
            <a:pPr lvl="0"/>
            <a:r>
              <a:rPr lang="en-US" dirty="0" smtClean="0"/>
              <a:t>This passage is not clearly defined in Western society and terms used to identify life stages are casual at best</a:t>
            </a:r>
            <a:endParaRPr lang="en-US" sz="3600" dirty="0" smtClean="0"/>
          </a:p>
          <a:p>
            <a:pPr lvl="1"/>
            <a:r>
              <a:rPr lang="en-US" dirty="0" smtClean="0"/>
              <a:t>We will assume that adolescence ends at the end of high school since Canadians achieve the </a:t>
            </a:r>
            <a:r>
              <a:rPr lang="en-US" b="1" dirty="0" smtClean="0"/>
              <a:t>age of majority</a:t>
            </a:r>
            <a:r>
              <a:rPr lang="en-US" dirty="0" smtClean="0"/>
              <a:t> at the age of 18</a:t>
            </a:r>
            <a:endParaRPr lang="en-US" sz="3600" dirty="0" smtClean="0"/>
          </a:p>
          <a:p>
            <a:pPr lvl="1"/>
            <a:r>
              <a:rPr lang="en-US" dirty="0" smtClean="0"/>
              <a:t>We will be focusing on youth, a </a:t>
            </a:r>
            <a:r>
              <a:rPr lang="en-US" b="1" dirty="0" smtClean="0"/>
              <a:t>transition</a:t>
            </a:r>
            <a:r>
              <a:rPr lang="en-US" dirty="0" smtClean="0"/>
              <a:t> that begins in adolescence and continues into early adulthood</a:t>
            </a:r>
          </a:p>
          <a:p>
            <a:pPr lvl="2"/>
            <a:r>
              <a:rPr lang="en-US" dirty="0" smtClean="0"/>
              <a:t>Youth encompasses the ages of 15-34 years of age</a:t>
            </a:r>
            <a:endParaRPr lang="en-US" sz="3300"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Decision to Leave Home</a:t>
            </a:r>
            <a:endParaRPr lang="en-US" dirty="0"/>
          </a:p>
        </p:txBody>
      </p:sp>
      <p:sp>
        <p:nvSpPr>
          <p:cNvPr id="3" name="Content Placeholder 2"/>
          <p:cNvSpPr>
            <a:spLocks noGrp="1"/>
          </p:cNvSpPr>
          <p:nvPr>
            <p:ph sz="quarter" idx="1"/>
          </p:nvPr>
        </p:nvSpPr>
        <p:spPr>
          <a:xfrm>
            <a:off x="457200" y="1600200"/>
            <a:ext cx="7467600" cy="2745708"/>
          </a:xfrm>
        </p:spPr>
        <p:txBody>
          <a:bodyPr>
            <a:normAutofit fontScale="85000" lnSpcReduction="10000"/>
          </a:bodyPr>
          <a:lstStyle/>
          <a:p>
            <a:pPr>
              <a:buNone/>
            </a:pPr>
            <a:r>
              <a:rPr lang="en-US" i="1" dirty="0" smtClean="0"/>
              <a:t>Gender</a:t>
            </a:r>
          </a:p>
          <a:p>
            <a:pPr lvl="0"/>
            <a:r>
              <a:rPr lang="en-US" dirty="0" smtClean="0"/>
              <a:t>Women usually decide to leave home earlier than men do</a:t>
            </a:r>
          </a:p>
          <a:p>
            <a:pPr lvl="0"/>
            <a:r>
              <a:rPr lang="en-US" dirty="0" smtClean="0"/>
              <a:t>Women tend to marry older men (usually 2 years older) and thus form couples and leave home earlier than men</a:t>
            </a:r>
          </a:p>
          <a:p>
            <a:pPr lvl="0"/>
            <a:r>
              <a:rPr lang="en-US" dirty="0" smtClean="0"/>
              <a:t>Young women receive more experience in housework as adolescents, so they may be more willing to accept the responsibilities of maintaining an independent household</a:t>
            </a:r>
          </a:p>
          <a:p>
            <a:endParaRPr lang="en-US" dirty="0"/>
          </a:p>
        </p:txBody>
      </p:sp>
      <p:pic>
        <p:nvPicPr>
          <p:cNvPr id="4" name="Picture 3"/>
          <p:cNvPicPr>
            <a:picLocks noChangeAspect="1"/>
          </p:cNvPicPr>
          <p:nvPr/>
        </p:nvPicPr>
        <p:blipFill>
          <a:blip r:embed="rId2" cstate="print"/>
          <a:stretch>
            <a:fillRect/>
          </a:stretch>
        </p:blipFill>
        <p:spPr>
          <a:xfrm>
            <a:off x="1656812" y="4056994"/>
            <a:ext cx="5006457" cy="250322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an Education: The Development of Education</a:t>
            </a:r>
            <a:endParaRPr lang="en-US" dirty="0"/>
          </a:p>
        </p:txBody>
      </p:sp>
      <p:sp>
        <p:nvSpPr>
          <p:cNvPr id="3" name="Content Placeholder 2"/>
          <p:cNvSpPr>
            <a:spLocks noGrp="1"/>
          </p:cNvSpPr>
          <p:nvPr>
            <p:ph sz="quarter" idx="1"/>
          </p:nvPr>
        </p:nvSpPr>
        <p:spPr/>
        <p:txBody>
          <a:bodyPr/>
          <a:lstStyle/>
          <a:p>
            <a:pPr lvl="0"/>
            <a:r>
              <a:rPr lang="en-US" dirty="0" smtClean="0"/>
              <a:t>Education is a fairly recent development in human society</a:t>
            </a:r>
          </a:p>
          <a:p>
            <a:pPr lvl="0"/>
            <a:r>
              <a:rPr lang="en-US" dirty="0" smtClean="0"/>
              <a:t>Prior to the 15th century, knowledge was spread through story-telling and youth learned skills from their parents</a:t>
            </a:r>
          </a:p>
          <a:p>
            <a:pPr lvl="1"/>
            <a:r>
              <a:rPr lang="en-US" dirty="0" smtClean="0"/>
              <a:t>Girls became mothers and boys performed the </a:t>
            </a:r>
            <a:r>
              <a:rPr lang="en-US" dirty="0" err="1" smtClean="0"/>
              <a:t>labour</a:t>
            </a:r>
            <a:r>
              <a:rPr lang="en-US" dirty="0" smtClean="0"/>
              <a:t> or craft of their fathers</a:t>
            </a:r>
            <a:endParaRPr lang="en-US" sz="3300" dirty="0" smtClean="0"/>
          </a:p>
          <a:p>
            <a:pPr lvl="1"/>
            <a:r>
              <a:rPr lang="en-US" dirty="0" smtClean="0"/>
              <a:t>In the Middle Ages, wealthy boys were sent to “Latin schools”, but very little education actually took place because the boys were undisciplined</a:t>
            </a:r>
            <a:endParaRPr lang="en-US" sz="3600" dirty="0" smtClean="0"/>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Development of Education</a:t>
            </a:r>
            <a:endParaRPr lang="en-US" dirty="0"/>
          </a:p>
        </p:txBody>
      </p:sp>
      <p:sp>
        <p:nvSpPr>
          <p:cNvPr id="3" name="Content Placeholder 2"/>
          <p:cNvSpPr>
            <a:spLocks noGrp="1"/>
          </p:cNvSpPr>
          <p:nvPr>
            <p:ph sz="quarter" idx="1"/>
          </p:nvPr>
        </p:nvSpPr>
        <p:spPr>
          <a:xfrm>
            <a:off x="457200" y="1600200"/>
            <a:ext cx="4086966" cy="4873752"/>
          </a:xfrm>
        </p:spPr>
        <p:txBody>
          <a:bodyPr>
            <a:normAutofit fontScale="77500" lnSpcReduction="20000"/>
          </a:bodyPr>
          <a:lstStyle/>
          <a:p>
            <a:pPr lvl="0"/>
            <a:r>
              <a:rPr lang="en-US" dirty="0" smtClean="0"/>
              <a:t>In the 15</a:t>
            </a:r>
            <a:r>
              <a:rPr lang="en-US" baseline="30000" dirty="0" smtClean="0"/>
              <a:t>th</a:t>
            </a:r>
            <a:r>
              <a:rPr lang="en-US" dirty="0" smtClean="0"/>
              <a:t> century the printing press was invented</a:t>
            </a:r>
          </a:p>
          <a:p>
            <a:pPr lvl="1"/>
            <a:r>
              <a:rPr lang="en-US" dirty="0" smtClean="0"/>
              <a:t>Made the publication of written works possible </a:t>
            </a:r>
          </a:p>
          <a:p>
            <a:pPr lvl="0"/>
            <a:r>
              <a:rPr lang="en-US" dirty="0" smtClean="0"/>
              <a:t>Reading gave people access to knowledge outside of their own experiences</a:t>
            </a:r>
          </a:p>
          <a:p>
            <a:pPr lvl="0"/>
            <a:r>
              <a:rPr lang="en-US" dirty="0" smtClean="0"/>
              <a:t>Adults became more knowledgeable than children since reading is a skill that takes time to develop</a:t>
            </a:r>
          </a:p>
          <a:p>
            <a:pPr lvl="0"/>
            <a:r>
              <a:rPr lang="en-US" dirty="0" smtClean="0"/>
              <a:t>Until the 19</a:t>
            </a:r>
            <a:r>
              <a:rPr lang="en-US" baseline="30000" dirty="0" smtClean="0"/>
              <a:t>th</a:t>
            </a:r>
            <a:r>
              <a:rPr lang="en-US" dirty="0" smtClean="0"/>
              <a:t> century, education for the youth of wealthy families focused on Latin, Greek, math, and literature, rather than job training</a:t>
            </a:r>
          </a:p>
          <a:p>
            <a:pPr lvl="1"/>
            <a:r>
              <a:rPr lang="en-US" dirty="0" smtClean="0"/>
              <a:t>Little education was available for the majority of children</a:t>
            </a:r>
          </a:p>
          <a:p>
            <a:endParaRPr lang="en-US" dirty="0"/>
          </a:p>
        </p:txBody>
      </p:sp>
      <p:pic>
        <p:nvPicPr>
          <p:cNvPr id="4" name="Picture 3"/>
          <p:cNvPicPr>
            <a:picLocks noChangeAspect="1"/>
          </p:cNvPicPr>
          <p:nvPr/>
        </p:nvPicPr>
        <p:blipFill>
          <a:blip r:embed="rId2" cstate="print"/>
          <a:stretch>
            <a:fillRect/>
          </a:stretch>
        </p:blipFill>
        <p:spPr>
          <a:xfrm>
            <a:off x="4781400" y="1600200"/>
            <a:ext cx="3569558" cy="460160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Development of Education</a:t>
            </a:r>
            <a:endParaRPr lang="en-US" dirty="0"/>
          </a:p>
        </p:txBody>
      </p:sp>
      <p:sp>
        <p:nvSpPr>
          <p:cNvPr id="3" name="Content Placeholder 2"/>
          <p:cNvSpPr>
            <a:spLocks noGrp="1"/>
          </p:cNvSpPr>
          <p:nvPr>
            <p:ph sz="quarter" idx="1"/>
          </p:nvPr>
        </p:nvSpPr>
        <p:spPr/>
        <p:txBody>
          <a:bodyPr>
            <a:normAutofit fontScale="92500"/>
          </a:bodyPr>
          <a:lstStyle/>
          <a:p>
            <a:pPr lvl="0"/>
            <a:r>
              <a:rPr lang="en-US" dirty="0" smtClean="0"/>
              <a:t>In the late 19</a:t>
            </a:r>
            <a:r>
              <a:rPr lang="en-US" baseline="30000" dirty="0" smtClean="0"/>
              <a:t>th</a:t>
            </a:r>
            <a:r>
              <a:rPr lang="en-US" dirty="0" smtClean="0"/>
              <a:t> century primary schools were established to educate all children</a:t>
            </a:r>
          </a:p>
          <a:p>
            <a:pPr lvl="0"/>
            <a:r>
              <a:rPr lang="en-US" dirty="0" smtClean="0"/>
              <a:t>There was widespread resistance to schooling</a:t>
            </a:r>
          </a:p>
          <a:p>
            <a:pPr lvl="1"/>
            <a:r>
              <a:rPr lang="en-US" dirty="0" smtClean="0"/>
              <a:t>Working-class parents argued that their children already had the skills required for manual </a:t>
            </a:r>
            <a:r>
              <a:rPr lang="en-US" dirty="0" err="1" smtClean="0"/>
              <a:t>labour</a:t>
            </a:r>
            <a:endParaRPr lang="en-US" sz="3300" dirty="0" smtClean="0"/>
          </a:p>
          <a:p>
            <a:pPr lvl="0"/>
            <a:r>
              <a:rPr lang="en-US" dirty="0" smtClean="0"/>
              <a:t>Education became widely accepted in the 20</a:t>
            </a:r>
            <a:r>
              <a:rPr lang="en-US" baseline="30000" dirty="0" smtClean="0"/>
              <a:t>th</a:t>
            </a:r>
            <a:r>
              <a:rPr lang="en-US" dirty="0" smtClean="0"/>
              <a:t> century</a:t>
            </a:r>
          </a:p>
          <a:p>
            <a:pPr lvl="1"/>
            <a:r>
              <a:rPr lang="en-US" dirty="0" smtClean="0"/>
              <a:t>From 1900-1930 most boys and girls left school at the age of 14 to work</a:t>
            </a:r>
          </a:p>
          <a:p>
            <a:pPr lvl="1"/>
            <a:r>
              <a:rPr lang="en-US" dirty="0" smtClean="0"/>
              <a:t>Some children from poorer families didn’t attend school regularly even though they were legally obliged to</a:t>
            </a:r>
            <a:endParaRPr lang="en-US" sz="3300" dirty="0" smtClean="0"/>
          </a:p>
          <a:p>
            <a:pPr lvl="1"/>
            <a:r>
              <a:rPr lang="en-US" dirty="0" smtClean="0"/>
              <a:t>Starting work early was considered more valuable because they would learn the specific skills required on the job</a:t>
            </a:r>
            <a:endParaRPr lang="en-US" sz="36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Development of Education</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Canada and other Western countries have continually evaluated whether their education systems are preparing youth adequately.</a:t>
            </a:r>
            <a:endParaRPr lang="en-US" sz="3600" dirty="0" smtClean="0"/>
          </a:p>
          <a:p>
            <a:r>
              <a:rPr lang="en-US" dirty="0" smtClean="0"/>
              <a:t>In 1947, &lt;50% of students graduated from high school</a:t>
            </a:r>
            <a:endParaRPr lang="en-US" sz="3900" dirty="0" smtClean="0"/>
          </a:p>
          <a:p>
            <a:r>
              <a:rPr lang="en-US" dirty="0" smtClean="0"/>
              <a:t>The prosperity of the 1950s led to a new philosophy of education that has continued more or less until present day</a:t>
            </a:r>
          </a:p>
          <a:p>
            <a:pPr lvl="1"/>
            <a:r>
              <a:rPr lang="en-US" dirty="0" smtClean="0"/>
              <a:t>Education contributes to economic growth, as it makes workers more productive</a:t>
            </a:r>
          </a:p>
          <a:p>
            <a:pPr lvl="1"/>
            <a:r>
              <a:rPr lang="en-US" dirty="0" smtClean="0"/>
              <a:t>Contributes to economic equality since it provides opportunities for ALL youth to acquire the skills need for well-paying jobs</a:t>
            </a:r>
            <a:endParaRPr lang="en-US" sz="36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Development of Education</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In the 1960s and 1970s, several “streams” were introduced to high schools so that all students could be educated, regardless of ability</a:t>
            </a:r>
          </a:p>
          <a:p>
            <a:r>
              <a:rPr lang="en-US" dirty="0" smtClean="0"/>
              <a:t>Post-secondary education became more accessible</a:t>
            </a:r>
          </a:p>
          <a:p>
            <a:pPr lvl="1"/>
            <a:r>
              <a:rPr lang="en-US" dirty="0" smtClean="0"/>
              <a:t>New universities were built to accommodate the baby-boomers</a:t>
            </a:r>
          </a:p>
          <a:p>
            <a:pPr lvl="1"/>
            <a:r>
              <a:rPr lang="en-US" dirty="0" smtClean="0"/>
              <a:t>Community colleges were opened to provide technical and vocational training</a:t>
            </a:r>
            <a:endParaRPr lang="en-US" sz="3600" dirty="0" smtClean="0"/>
          </a:p>
          <a:p>
            <a:r>
              <a:rPr lang="en-US" dirty="0" smtClean="0"/>
              <a:t>In the 1980s, the goal of education was to provide students with the skills that would be required in a changing workplace</a:t>
            </a:r>
          </a:p>
          <a:p>
            <a:pPr lvl="1"/>
            <a:r>
              <a:rPr lang="en-US" dirty="0" smtClean="0"/>
              <a:t>There was also an effort to counsel students to choose an education suited to their interests and abilities</a:t>
            </a:r>
            <a:endParaRPr lang="en-US" sz="3600" dirty="0" smtClean="0"/>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Development of Education</a:t>
            </a:r>
            <a:endParaRPr lang="en-US" dirty="0"/>
          </a:p>
        </p:txBody>
      </p:sp>
      <p:sp>
        <p:nvSpPr>
          <p:cNvPr id="3" name="Content Placeholder 2"/>
          <p:cNvSpPr>
            <a:spLocks noGrp="1"/>
          </p:cNvSpPr>
          <p:nvPr>
            <p:ph sz="quarter" idx="1"/>
          </p:nvPr>
        </p:nvSpPr>
        <p:spPr>
          <a:xfrm>
            <a:off x="457200" y="1600200"/>
            <a:ext cx="3971506" cy="4873752"/>
          </a:xfrm>
        </p:spPr>
        <p:txBody>
          <a:bodyPr>
            <a:normAutofit fontScale="92500" lnSpcReduction="20000"/>
          </a:bodyPr>
          <a:lstStyle/>
          <a:p>
            <a:pPr marL="274320" lvl="1">
              <a:spcBef>
                <a:spcPts val="600"/>
              </a:spcBef>
              <a:buSzPct val="70000"/>
              <a:buFont typeface="Wingdings"/>
              <a:buChar char=""/>
            </a:pPr>
            <a:r>
              <a:rPr lang="en-US" sz="2400" dirty="0" smtClean="0"/>
              <a:t>By end of the 20</a:t>
            </a:r>
            <a:r>
              <a:rPr lang="en-US" sz="2400" baseline="30000" dirty="0" smtClean="0"/>
              <a:t>th</a:t>
            </a:r>
            <a:r>
              <a:rPr lang="en-US" sz="2400" dirty="0" smtClean="0"/>
              <a:t> century, education was viewed as the key to success in life</a:t>
            </a:r>
          </a:p>
          <a:p>
            <a:pPr marL="274320" lvl="1">
              <a:spcBef>
                <a:spcPts val="600"/>
              </a:spcBef>
              <a:buSzPct val="70000"/>
              <a:buFont typeface="Wingdings"/>
              <a:buChar char=""/>
            </a:pPr>
            <a:r>
              <a:rPr lang="en-US" sz="2400" dirty="0" smtClean="0"/>
              <a:t>Families, schools, and employers encouraged students to attend post-secondary schools to avoid unemployment, get better jobs, and earn a higher income</a:t>
            </a:r>
          </a:p>
          <a:p>
            <a:pPr marL="274320" lvl="1">
              <a:spcBef>
                <a:spcPts val="600"/>
              </a:spcBef>
              <a:buSzPct val="70000"/>
              <a:buFont typeface="Wingdings"/>
              <a:buChar char=""/>
            </a:pPr>
            <a:r>
              <a:rPr lang="en-US" sz="2400" dirty="0" smtClean="0"/>
              <a:t>Youth aspired to high educational goals and talked about having a “career”, not a job, and expected to be better off than their parents</a:t>
            </a:r>
            <a:endParaRPr lang="en-US" sz="3600" dirty="0" smtClean="0"/>
          </a:p>
        </p:txBody>
      </p:sp>
      <p:pic>
        <p:nvPicPr>
          <p:cNvPr id="4" name="Picture 3"/>
          <p:cNvPicPr>
            <a:picLocks noChangeAspect="1"/>
          </p:cNvPicPr>
          <p:nvPr/>
        </p:nvPicPr>
        <p:blipFill>
          <a:blip r:embed="rId2" cstate="print"/>
          <a:stretch>
            <a:fillRect/>
          </a:stretch>
        </p:blipFill>
        <p:spPr>
          <a:xfrm>
            <a:off x="4428706" y="2027782"/>
            <a:ext cx="4203700" cy="35941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Value of Education</a:t>
            </a:r>
            <a:endParaRPr lang="en-US" dirty="0"/>
          </a:p>
        </p:txBody>
      </p:sp>
      <p:sp>
        <p:nvSpPr>
          <p:cNvPr id="3" name="Content Placeholder 2"/>
          <p:cNvSpPr>
            <a:spLocks noGrp="1"/>
          </p:cNvSpPr>
          <p:nvPr>
            <p:ph sz="quarter" idx="1"/>
          </p:nvPr>
        </p:nvSpPr>
        <p:spPr/>
        <p:txBody>
          <a:bodyPr>
            <a:normAutofit fontScale="92500"/>
          </a:bodyPr>
          <a:lstStyle/>
          <a:p>
            <a:pPr>
              <a:buNone/>
            </a:pPr>
            <a:r>
              <a:rPr lang="en-US" i="1" dirty="0" err="1" smtClean="0"/>
              <a:t>Credentialism</a:t>
            </a:r>
            <a:endParaRPr lang="en-US" sz="3600" dirty="0" smtClean="0"/>
          </a:p>
          <a:p>
            <a:pPr lvl="0"/>
            <a:r>
              <a:rPr lang="en-US" dirty="0" smtClean="0"/>
              <a:t>Most Canadians believe that the best way to prepare for a career is through post-secondary education</a:t>
            </a:r>
            <a:endParaRPr lang="en-US" sz="3600" dirty="0" smtClean="0"/>
          </a:p>
          <a:p>
            <a:pPr lvl="0"/>
            <a:r>
              <a:rPr lang="en-US" dirty="0" smtClean="0"/>
              <a:t>Education is valued for job training rather that for its intrinsic interest, a trend called </a:t>
            </a:r>
            <a:r>
              <a:rPr lang="en-US" b="1" dirty="0" err="1" smtClean="0"/>
              <a:t>credentialism</a:t>
            </a:r>
            <a:endParaRPr lang="en-US" sz="3600" dirty="0" smtClean="0"/>
          </a:p>
          <a:p>
            <a:pPr lvl="1"/>
            <a:r>
              <a:rPr lang="en-US" dirty="0" smtClean="0"/>
              <a:t>Students receive career counseling to select the post-secondary program that will earn them credentials for a job</a:t>
            </a:r>
            <a:endParaRPr lang="en-US" sz="3600" dirty="0" smtClean="0"/>
          </a:p>
          <a:p>
            <a:pPr lvl="1"/>
            <a:r>
              <a:rPr lang="en-US" dirty="0" smtClean="0"/>
              <a:t>Students tend to choose courses in which they expect to achieve high marks, rather than ones that interest them</a:t>
            </a:r>
            <a:endParaRPr lang="en-US" sz="3600" dirty="0" smtClean="0"/>
          </a:p>
          <a:p>
            <a:pPr lvl="1"/>
            <a:r>
              <a:rPr lang="en-US" dirty="0" smtClean="0"/>
              <a:t>In 1990, 90% of post-secondary graduates stated that it was important or very important to obtain employment related to their field of study</a:t>
            </a:r>
            <a:endParaRPr lang="en-US" sz="36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Value of Education</a:t>
            </a:r>
            <a:endParaRPr lang="en-US" dirty="0"/>
          </a:p>
        </p:txBody>
      </p:sp>
      <p:sp>
        <p:nvSpPr>
          <p:cNvPr id="3" name="Content Placeholder 2"/>
          <p:cNvSpPr>
            <a:spLocks noGrp="1"/>
          </p:cNvSpPr>
          <p:nvPr>
            <p:ph sz="quarter" idx="1"/>
          </p:nvPr>
        </p:nvSpPr>
        <p:spPr/>
        <p:txBody>
          <a:bodyPr>
            <a:normAutofit fontScale="92500" lnSpcReduction="10000"/>
          </a:bodyPr>
          <a:lstStyle/>
          <a:p>
            <a:pPr lvl="0"/>
            <a:r>
              <a:rPr lang="en-US" dirty="0" smtClean="0"/>
              <a:t>The majority of young Canadians attain some post-secondary education</a:t>
            </a:r>
          </a:p>
          <a:p>
            <a:r>
              <a:rPr lang="en-US" dirty="0" smtClean="0"/>
              <a:t>Of those who graduated high school, 80% went on to post-secondary education</a:t>
            </a:r>
            <a:endParaRPr lang="en-US" sz="3600" dirty="0" smtClean="0"/>
          </a:p>
          <a:p>
            <a:pPr lvl="1"/>
            <a:r>
              <a:rPr lang="en-US" dirty="0" smtClean="0"/>
              <a:t>42% chose university</a:t>
            </a:r>
            <a:endParaRPr lang="en-US" sz="3100" dirty="0" smtClean="0"/>
          </a:p>
          <a:p>
            <a:pPr lvl="1"/>
            <a:r>
              <a:rPr lang="en-US" dirty="0" smtClean="0"/>
              <a:t>29% chose community college</a:t>
            </a:r>
            <a:endParaRPr lang="en-US" sz="3100" dirty="0" smtClean="0"/>
          </a:p>
          <a:p>
            <a:pPr lvl="1"/>
            <a:r>
              <a:rPr lang="en-US" dirty="0" smtClean="0"/>
              <a:t>9% chose other programs, such as private business or art schools and apprenticeships.</a:t>
            </a:r>
            <a:endParaRPr lang="en-US" sz="3100" dirty="0" smtClean="0"/>
          </a:p>
          <a:p>
            <a:r>
              <a:rPr lang="en-US" dirty="0" smtClean="0"/>
              <a:t>Not all students who enroll graduate, with 10-20% dropping out in their first year and only 58% graduating within five years</a:t>
            </a:r>
          </a:p>
          <a:p>
            <a:r>
              <a:rPr lang="en-US" dirty="0" smtClean="0"/>
              <a:t>Canada now leads the industrial nations of the world in the % of the population having post-secondary education</a:t>
            </a:r>
            <a:endParaRPr lang="en-US" sz="39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Value of Education</a:t>
            </a:r>
            <a:endParaRPr lang="en-US" dirty="0"/>
          </a:p>
        </p:txBody>
      </p:sp>
      <p:sp>
        <p:nvSpPr>
          <p:cNvPr id="3" name="Content Placeholder 2"/>
          <p:cNvSpPr>
            <a:spLocks noGrp="1"/>
          </p:cNvSpPr>
          <p:nvPr>
            <p:ph sz="quarter" idx="1"/>
          </p:nvPr>
        </p:nvSpPr>
        <p:spPr/>
        <p:txBody>
          <a:bodyPr>
            <a:normAutofit lnSpcReduction="10000"/>
          </a:bodyPr>
          <a:lstStyle/>
          <a:p>
            <a:pPr>
              <a:buNone/>
            </a:pPr>
            <a:r>
              <a:rPr lang="en-US" i="1" dirty="0" smtClean="0"/>
              <a:t>Education Inflation</a:t>
            </a:r>
            <a:endParaRPr lang="en-US" sz="3600" dirty="0" smtClean="0"/>
          </a:p>
          <a:p>
            <a:pPr lvl="0"/>
            <a:r>
              <a:rPr lang="en-US" dirty="0" smtClean="0"/>
              <a:t>Jobs demand higher levels of education and technical ability, but do individuals require the education and technical training demanded to do the job?</a:t>
            </a:r>
          </a:p>
          <a:p>
            <a:r>
              <a:rPr lang="en-US" dirty="0" smtClean="0"/>
              <a:t>According to </a:t>
            </a:r>
            <a:r>
              <a:rPr lang="en-US" b="1" dirty="0" smtClean="0"/>
              <a:t>education inflation</a:t>
            </a:r>
            <a:r>
              <a:rPr lang="en-US" dirty="0" smtClean="0"/>
              <a:t>, this is not the case</a:t>
            </a:r>
          </a:p>
          <a:p>
            <a:r>
              <a:rPr lang="en-US" dirty="0" smtClean="0"/>
              <a:t>Youth today require more education to qualify for some jobs now than was required for the same jobs in the past</a:t>
            </a:r>
            <a:endParaRPr lang="en-US" sz="3600" dirty="0" smtClean="0"/>
          </a:p>
          <a:p>
            <a:pPr lvl="0"/>
            <a:r>
              <a:rPr lang="en-US" dirty="0" smtClean="0"/>
              <a:t>Conflict theorists argue that the demand for higher education reflects a desire to gain professional status and wealth, not higher skills</a:t>
            </a:r>
            <a:endParaRPr lang="en-US" sz="36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Adults in Canada</a:t>
            </a:r>
            <a:endParaRPr lang="en-US" dirty="0"/>
          </a:p>
        </p:txBody>
      </p:sp>
      <p:sp>
        <p:nvSpPr>
          <p:cNvPr id="3" name="Content Placeholder 2"/>
          <p:cNvSpPr>
            <a:spLocks noGrp="1"/>
          </p:cNvSpPr>
          <p:nvPr>
            <p:ph sz="quarter" idx="1"/>
          </p:nvPr>
        </p:nvSpPr>
        <p:spPr/>
        <p:txBody>
          <a:bodyPr/>
          <a:lstStyle/>
          <a:p>
            <a:pPr lvl="0"/>
            <a:r>
              <a:rPr lang="en-US" dirty="0" smtClean="0"/>
              <a:t>In North America, the popular assumption amongst researchers is that to become an adult is to become a self-reliant person</a:t>
            </a:r>
          </a:p>
          <a:p>
            <a:pPr lvl="0"/>
            <a:r>
              <a:rPr lang="en-US" dirty="0" smtClean="0"/>
              <a:t>This involves:</a:t>
            </a:r>
            <a:endParaRPr lang="en-US" sz="3600" dirty="0" smtClean="0"/>
          </a:p>
          <a:p>
            <a:pPr lvl="1"/>
            <a:r>
              <a:rPr lang="en-US" dirty="0" smtClean="0"/>
              <a:t>Forming an identity as an individual</a:t>
            </a:r>
            <a:endParaRPr lang="en-US" sz="3600" dirty="0" smtClean="0"/>
          </a:p>
          <a:p>
            <a:pPr lvl="1"/>
            <a:r>
              <a:rPr lang="en-US" dirty="0" smtClean="0"/>
              <a:t>Separating from his/her family of orientation</a:t>
            </a:r>
            <a:endParaRPr lang="en-US" sz="3600" dirty="0" smtClean="0"/>
          </a:p>
          <a:p>
            <a:pPr lvl="1"/>
            <a:r>
              <a:rPr lang="en-US" dirty="0" smtClean="0"/>
              <a:t>Starting a career</a:t>
            </a:r>
            <a:endParaRPr lang="en-US" sz="3600" dirty="0" smtClean="0"/>
          </a:p>
          <a:p>
            <a:pPr lvl="1"/>
            <a:r>
              <a:rPr lang="en-US" dirty="0" smtClean="0"/>
              <a:t>Leaving the home of origin</a:t>
            </a:r>
            <a:endParaRPr lang="en-US" sz="3600" dirty="0" smtClean="0"/>
          </a:p>
          <a:p>
            <a:pPr lvl="1"/>
            <a:r>
              <a:rPr lang="en-US" dirty="0" smtClean="0"/>
              <a:t>Forming supportive relationships</a:t>
            </a:r>
            <a:endParaRPr lang="en-US" sz="3600" dirty="0" smtClean="0"/>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Employment and Education</a:t>
            </a:r>
            <a:endParaRPr lang="en-US" dirty="0"/>
          </a:p>
        </p:txBody>
      </p:sp>
      <p:sp>
        <p:nvSpPr>
          <p:cNvPr id="3" name="Content Placeholder 2"/>
          <p:cNvSpPr>
            <a:spLocks noGrp="1"/>
          </p:cNvSpPr>
          <p:nvPr>
            <p:ph sz="quarter" idx="1"/>
          </p:nvPr>
        </p:nvSpPr>
        <p:spPr/>
        <p:txBody>
          <a:bodyPr/>
          <a:lstStyle/>
          <a:p>
            <a:pPr lvl="0"/>
            <a:r>
              <a:rPr lang="en-US" dirty="0" smtClean="0"/>
              <a:t>Earning a college diploma or university degree will improve your chances of getting a job you enjoy</a:t>
            </a:r>
          </a:p>
          <a:p>
            <a:pPr lvl="0"/>
            <a:r>
              <a:rPr lang="en-US" dirty="0" smtClean="0"/>
              <a:t>Employers prefer educated workers with a broad skill base</a:t>
            </a:r>
          </a:p>
          <a:p>
            <a:pPr lvl="1"/>
            <a:r>
              <a:rPr lang="en-US" dirty="0" smtClean="0"/>
              <a:t>Oral and written communication skills and computer literacy</a:t>
            </a:r>
          </a:p>
          <a:p>
            <a:pPr lvl="1"/>
            <a:r>
              <a:rPr lang="en-US" dirty="0" smtClean="0"/>
              <a:t>People who can gather information, analyze it, and reach creative solutions</a:t>
            </a:r>
          </a:p>
          <a:p>
            <a:pPr lvl="0"/>
            <a:r>
              <a:rPr lang="en-US" dirty="0" smtClean="0"/>
              <a:t>These are all skills that are learned and developed in higher education, regardless of field of study</a:t>
            </a:r>
          </a:p>
          <a:p>
            <a:pPr>
              <a:buNone/>
            </a:pP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Gender Gap in Education</a:t>
            </a:r>
            <a:endParaRPr lang="en-US" dirty="0"/>
          </a:p>
        </p:txBody>
      </p:sp>
      <p:sp>
        <p:nvSpPr>
          <p:cNvPr id="3" name="Content Placeholder 2"/>
          <p:cNvSpPr>
            <a:spLocks noGrp="1"/>
          </p:cNvSpPr>
          <p:nvPr>
            <p:ph sz="quarter" idx="1"/>
          </p:nvPr>
        </p:nvSpPr>
        <p:spPr/>
        <p:txBody>
          <a:bodyPr/>
          <a:lstStyle/>
          <a:p>
            <a:pPr lvl="0"/>
            <a:r>
              <a:rPr lang="en-US" dirty="0" smtClean="0"/>
              <a:t>Traditionally, women received less education than men</a:t>
            </a:r>
          </a:p>
          <a:p>
            <a:pPr lvl="1"/>
            <a:r>
              <a:rPr lang="en-US" dirty="0" smtClean="0"/>
              <a:t>They were expected to stay home and raise children rather than have a career</a:t>
            </a:r>
          </a:p>
          <a:p>
            <a:pPr lvl="0"/>
            <a:r>
              <a:rPr lang="en-US" dirty="0" smtClean="0"/>
              <a:t>By the 1970s more women were working outside the home</a:t>
            </a:r>
          </a:p>
          <a:p>
            <a:pPr lvl="1"/>
            <a:r>
              <a:rPr lang="en-US" dirty="0" smtClean="0"/>
              <a:t>There was a need for them to acquire job skills</a:t>
            </a:r>
          </a:p>
          <a:p>
            <a:r>
              <a:rPr lang="en-US" dirty="0" smtClean="0"/>
              <a:t>For the last 25 years, the education of female students has been a focus of concern for most Western countries</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Gender Gap in Education</a:t>
            </a:r>
            <a:endParaRPr lang="en-US" dirty="0"/>
          </a:p>
        </p:txBody>
      </p:sp>
      <p:sp>
        <p:nvSpPr>
          <p:cNvPr id="3" name="Content Placeholder 2"/>
          <p:cNvSpPr>
            <a:spLocks noGrp="1"/>
          </p:cNvSpPr>
          <p:nvPr>
            <p:ph sz="quarter" idx="1"/>
          </p:nvPr>
        </p:nvSpPr>
        <p:spPr>
          <a:xfrm>
            <a:off x="457200" y="1600200"/>
            <a:ext cx="4037483" cy="4873752"/>
          </a:xfrm>
        </p:spPr>
        <p:txBody>
          <a:bodyPr>
            <a:normAutofit/>
          </a:bodyPr>
          <a:lstStyle/>
          <a:p>
            <a:r>
              <a:rPr lang="en-US" dirty="0" smtClean="0"/>
              <a:t>By 1999, it was shown that 13-16 year old boys and girls perform equally well on math and science tests, and that girls outperform boys in reading and writing</a:t>
            </a:r>
            <a:endParaRPr lang="en-US" sz="3900" dirty="0" smtClean="0"/>
          </a:p>
          <a:p>
            <a:r>
              <a:rPr lang="en-US" dirty="0" smtClean="0"/>
              <a:t>85% of all high school students graduate high school, but only 78% of all boys enrolled in high school graduate</a:t>
            </a:r>
            <a:endParaRPr lang="en-US" sz="3900" dirty="0" smtClean="0"/>
          </a:p>
          <a:p>
            <a:endParaRPr lang="en-US" dirty="0"/>
          </a:p>
        </p:txBody>
      </p:sp>
      <p:pic>
        <p:nvPicPr>
          <p:cNvPr id="4" name="Picture 3"/>
          <p:cNvPicPr>
            <a:picLocks noChangeAspect="1"/>
          </p:cNvPicPr>
          <p:nvPr/>
        </p:nvPicPr>
        <p:blipFill>
          <a:blip r:embed="rId2" cstate="print"/>
          <a:stretch>
            <a:fillRect/>
          </a:stretch>
        </p:blipFill>
        <p:spPr>
          <a:xfrm>
            <a:off x="4760337" y="3999555"/>
            <a:ext cx="3371741" cy="2242208"/>
          </a:xfrm>
          <a:prstGeom prst="rect">
            <a:avLst/>
          </a:prstGeom>
        </p:spPr>
      </p:pic>
      <p:pic>
        <p:nvPicPr>
          <p:cNvPr id="5" name="Picture 4"/>
          <p:cNvPicPr>
            <a:picLocks noChangeAspect="1"/>
          </p:cNvPicPr>
          <p:nvPr/>
        </p:nvPicPr>
        <p:blipFill>
          <a:blip r:embed="rId3" cstate="print"/>
          <a:stretch>
            <a:fillRect/>
          </a:stretch>
        </p:blipFill>
        <p:spPr>
          <a:xfrm>
            <a:off x="4956563" y="1600200"/>
            <a:ext cx="2968237" cy="222617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Gender Gap in Education</a:t>
            </a:r>
            <a:endParaRPr lang="en-US" dirty="0"/>
          </a:p>
        </p:txBody>
      </p:sp>
      <p:sp>
        <p:nvSpPr>
          <p:cNvPr id="3" name="Content Placeholder 2"/>
          <p:cNvSpPr>
            <a:spLocks noGrp="1"/>
          </p:cNvSpPr>
          <p:nvPr>
            <p:ph sz="quarter" idx="1"/>
          </p:nvPr>
        </p:nvSpPr>
        <p:spPr>
          <a:xfrm>
            <a:off x="3983360" y="1600200"/>
            <a:ext cx="3941439" cy="4873752"/>
          </a:xfrm>
        </p:spPr>
        <p:txBody>
          <a:bodyPr>
            <a:normAutofit fontScale="92500" lnSpcReduction="20000"/>
          </a:bodyPr>
          <a:lstStyle/>
          <a:p>
            <a:r>
              <a:rPr lang="en-US" dirty="0" smtClean="0"/>
              <a:t>In 1997, women earned 58% of all university degrees, including half of the degrees in medicine and law</a:t>
            </a:r>
          </a:p>
          <a:p>
            <a:r>
              <a:rPr lang="en-US" dirty="0" smtClean="0"/>
              <a:t>Women had also doubled their enrollment in traditionally male fields like engineering</a:t>
            </a:r>
            <a:endParaRPr lang="en-US" sz="3900" dirty="0" smtClean="0"/>
          </a:p>
          <a:p>
            <a:r>
              <a:rPr lang="en-US" dirty="0" smtClean="0"/>
              <a:t>The widening gap between the educational achievement of men and women suggests the focus of concern should be on the underachievement of boys</a:t>
            </a:r>
            <a:endParaRPr lang="en-US" sz="3900" dirty="0" smtClean="0"/>
          </a:p>
          <a:p>
            <a:endParaRPr lang="en-US" dirty="0"/>
          </a:p>
        </p:txBody>
      </p:sp>
      <p:pic>
        <p:nvPicPr>
          <p:cNvPr id="4" name="Picture 3"/>
          <p:cNvPicPr>
            <a:picLocks noChangeAspect="1"/>
          </p:cNvPicPr>
          <p:nvPr/>
        </p:nvPicPr>
        <p:blipFill>
          <a:blip r:embed="rId2" cstate="print"/>
          <a:stretch>
            <a:fillRect/>
          </a:stretch>
        </p:blipFill>
        <p:spPr>
          <a:xfrm>
            <a:off x="608584" y="1600200"/>
            <a:ext cx="3076711" cy="2307533"/>
          </a:xfrm>
          <a:prstGeom prst="rect">
            <a:avLst/>
          </a:prstGeom>
        </p:spPr>
      </p:pic>
      <p:pic>
        <p:nvPicPr>
          <p:cNvPr id="5" name="Picture 4"/>
          <p:cNvPicPr>
            <a:picLocks noChangeAspect="1"/>
          </p:cNvPicPr>
          <p:nvPr/>
        </p:nvPicPr>
        <p:blipFill>
          <a:blip r:embed="rId3" cstate="print"/>
          <a:stretch>
            <a:fillRect/>
          </a:stretch>
        </p:blipFill>
        <p:spPr>
          <a:xfrm>
            <a:off x="608584" y="4078436"/>
            <a:ext cx="3076711" cy="2046013"/>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Lifelong Learning</a:t>
            </a:r>
            <a:endParaRPr lang="en-US" dirty="0"/>
          </a:p>
        </p:txBody>
      </p:sp>
      <p:sp>
        <p:nvSpPr>
          <p:cNvPr id="3" name="Content Placeholder 2"/>
          <p:cNvSpPr>
            <a:spLocks noGrp="1"/>
          </p:cNvSpPr>
          <p:nvPr>
            <p:ph sz="quarter" idx="1"/>
          </p:nvPr>
        </p:nvSpPr>
        <p:spPr>
          <a:xfrm>
            <a:off x="457200" y="1600200"/>
            <a:ext cx="4070472" cy="4873752"/>
          </a:xfrm>
        </p:spPr>
        <p:txBody>
          <a:bodyPr>
            <a:normAutofit fontScale="92500" lnSpcReduction="20000"/>
          </a:bodyPr>
          <a:lstStyle/>
          <a:p>
            <a:r>
              <a:rPr lang="en-US" dirty="0" smtClean="0"/>
              <a:t>According to the 1998 Adult Education Survey, 39% of youth aged 17-34 participated in some form of training or education program</a:t>
            </a:r>
            <a:endParaRPr lang="en-US" sz="3600" dirty="0" smtClean="0"/>
          </a:p>
          <a:p>
            <a:pPr lvl="1"/>
            <a:r>
              <a:rPr lang="en-US" dirty="0" smtClean="0"/>
              <a:t>11% were school-leavers and 48% were university graduates</a:t>
            </a:r>
          </a:p>
          <a:p>
            <a:pPr lvl="1"/>
            <a:r>
              <a:rPr lang="en-US" dirty="0" smtClean="0"/>
              <a:t>The more education you have, the more you continue to achieve</a:t>
            </a:r>
            <a:endParaRPr lang="en-US" sz="3600" dirty="0" smtClean="0"/>
          </a:p>
          <a:p>
            <a:pPr lvl="0"/>
            <a:r>
              <a:rPr lang="en-US" dirty="0" smtClean="0"/>
              <a:t>50% of people in the sample group were upgrading their skills for their current job</a:t>
            </a:r>
          </a:p>
          <a:p>
            <a:pPr lvl="1"/>
            <a:r>
              <a:rPr lang="en-US" dirty="0" smtClean="0"/>
              <a:t>Usually acquiring computer skills</a:t>
            </a:r>
            <a:endParaRPr lang="en-US" sz="3300" dirty="0" smtClean="0"/>
          </a:p>
          <a:p>
            <a:endParaRPr lang="en-US" dirty="0"/>
          </a:p>
        </p:txBody>
      </p:sp>
      <p:pic>
        <p:nvPicPr>
          <p:cNvPr id="4" name="Picture 3"/>
          <p:cNvPicPr>
            <a:picLocks noChangeAspect="1"/>
          </p:cNvPicPr>
          <p:nvPr/>
        </p:nvPicPr>
        <p:blipFill>
          <a:blip r:embed="rId2" cstate="print"/>
          <a:stretch>
            <a:fillRect/>
          </a:stretch>
        </p:blipFill>
        <p:spPr>
          <a:xfrm>
            <a:off x="4679056" y="2489612"/>
            <a:ext cx="3798590" cy="253140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Lifelong Learning</a:t>
            </a:r>
            <a:endParaRPr lang="en-US" dirty="0"/>
          </a:p>
        </p:txBody>
      </p:sp>
      <p:sp>
        <p:nvSpPr>
          <p:cNvPr id="3" name="Content Placeholder 2"/>
          <p:cNvSpPr>
            <a:spLocks noGrp="1"/>
          </p:cNvSpPr>
          <p:nvPr>
            <p:ph sz="quarter" idx="1"/>
          </p:nvPr>
        </p:nvSpPr>
        <p:spPr/>
        <p:txBody>
          <a:bodyPr/>
          <a:lstStyle/>
          <a:p>
            <a:pPr lvl="0"/>
            <a:r>
              <a:rPr lang="en-US" dirty="0" smtClean="0"/>
              <a:t>Employers paid for over 50% of courses</a:t>
            </a:r>
          </a:p>
          <a:p>
            <a:pPr lvl="1"/>
            <a:r>
              <a:rPr lang="en-US" dirty="0" smtClean="0"/>
              <a:t>Other people were paying for them themselves to switch careers</a:t>
            </a:r>
          </a:p>
          <a:p>
            <a:pPr lvl="0"/>
            <a:r>
              <a:rPr lang="en-US" dirty="0" smtClean="0"/>
              <a:t>10% of courses were taken out of personal interest</a:t>
            </a:r>
          </a:p>
          <a:p>
            <a:pPr lvl="1"/>
            <a:r>
              <a:rPr lang="en-US" dirty="0" smtClean="0"/>
              <a:t>Interesting since education is usually emphasized as job training</a:t>
            </a:r>
          </a:p>
          <a:p>
            <a:r>
              <a:rPr lang="en-US" dirty="0" smtClean="0"/>
              <a:t>A goal of education in Ontario in the 1970s was that everyone would become self-motivated, lifelong learners</a:t>
            </a:r>
          </a:p>
          <a:p>
            <a:pPr lvl="1"/>
            <a:r>
              <a:rPr lang="en-US" dirty="0" smtClean="0"/>
              <a:t>The results of this survey suggest that that is the case</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the Work Force</a:t>
            </a:r>
            <a:endParaRPr lang="en-US" dirty="0"/>
          </a:p>
        </p:txBody>
      </p:sp>
      <p:sp>
        <p:nvSpPr>
          <p:cNvPr id="3" name="Content Placeholder 2"/>
          <p:cNvSpPr>
            <a:spLocks noGrp="1"/>
          </p:cNvSpPr>
          <p:nvPr>
            <p:ph sz="quarter" idx="1"/>
          </p:nvPr>
        </p:nvSpPr>
        <p:spPr>
          <a:xfrm>
            <a:off x="457200" y="1600200"/>
            <a:ext cx="7467600" cy="2819927"/>
          </a:xfrm>
        </p:spPr>
        <p:txBody>
          <a:bodyPr/>
          <a:lstStyle/>
          <a:p>
            <a:r>
              <a:rPr lang="en-US" dirty="0" smtClean="0"/>
              <a:t>A successful transition into adulthood depends on acquiring an income, which comes from employment</a:t>
            </a:r>
          </a:p>
          <a:p>
            <a:r>
              <a:rPr lang="en-US" dirty="0" smtClean="0"/>
              <a:t>Preparing for an occupation begins in adolescence when students choose:</a:t>
            </a:r>
          </a:p>
          <a:p>
            <a:pPr lvl="1"/>
            <a:r>
              <a:rPr lang="en-US" dirty="0" smtClean="0"/>
              <a:t>The program they will study in secondary school</a:t>
            </a:r>
          </a:p>
          <a:p>
            <a:pPr lvl="1"/>
            <a:r>
              <a:rPr lang="en-US" dirty="0" smtClean="0"/>
              <a:t>Whether they will pursue post-secondary education</a:t>
            </a:r>
          </a:p>
        </p:txBody>
      </p:sp>
      <p:pic>
        <p:nvPicPr>
          <p:cNvPr id="4" name="Picture 3"/>
          <p:cNvPicPr>
            <a:picLocks noChangeAspect="1"/>
          </p:cNvPicPr>
          <p:nvPr/>
        </p:nvPicPr>
        <p:blipFill>
          <a:blip r:embed="rId2" cstate="print"/>
          <a:stretch>
            <a:fillRect/>
          </a:stretch>
        </p:blipFill>
        <p:spPr>
          <a:xfrm>
            <a:off x="2210230" y="4420127"/>
            <a:ext cx="4175966" cy="219238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Changing Employment Market</a:t>
            </a:r>
            <a:endParaRPr lang="en-US" dirty="0"/>
          </a:p>
        </p:txBody>
      </p:sp>
      <p:sp>
        <p:nvSpPr>
          <p:cNvPr id="3" name="Content Placeholder 2"/>
          <p:cNvSpPr>
            <a:spLocks noGrp="1"/>
          </p:cNvSpPr>
          <p:nvPr>
            <p:ph sz="quarter" idx="1"/>
          </p:nvPr>
        </p:nvSpPr>
        <p:spPr/>
        <p:txBody>
          <a:bodyPr/>
          <a:lstStyle/>
          <a:p>
            <a:r>
              <a:rPr lang="en-US" dirty="0" smtClean="0"/>
              <a:t>Employment in the early 20</a:t>
            </a:r>
            <a:r>
              <a:rPr lang="en-US" baseline="30000" dirty="0" smtClean="0"/>
              <a:t>th</a:t>
            </a:r>
            <a:r>
              <a:rPr lang="en-US" dirty="0" smtClean="0"/>
              <a:t> century was clearly segregated by gender, age, race, and social class</a:t>
            </a:r>
            <a:endParaRPr lang="en-US" sz="3600" dirty="0" smtClean="0"/>
          </a:p>
          <a:p>
            <a:pPr lvl="1"/>
            <a:r>
              <a:rPr lang="en-US" dirty="0" smtClean="0"/>
              <a:t>Women worked as domestic servants</a:t>
            </a:r>
          </a:p>
          <a:p>
            <a:pPr lvl="2"/>
            <a:r>
              <a:rPr lang="en-US" dirty="0" smtClean="0"/>
              <a:t>Lower-class girls as servants and higher-class girls as companions</a:t>
            </a:r>
            <a:endParaRPr lang="en-US" sz="3300" dirty="0" smtClean="0"/>
          </a:p>
          <a:p>
            <a:pPr lvl="1"/>
            <a:r>
              <a:rPr lang="en-US" dirty="0" smtClean="0"/>
              <a:t>African Canadian men worked as servants or porters, but were not allowed in the trade unions</a:t>
            </a:r>
            <a:endParaRPr lang="en-US" sz="3600" dirty="0" smtClean="0"/>
          </a:p>
          <a:p>
            <a:pPr lvl="1"/>
            <a:r>
              <a:rPr lang="en-US" dirty="0" smtClean="0"/>
              <a:t>Chinese men worked as </a:t>
            </a:r>
            <a:r>
              <a:rPr lang="en-US" dirty="0" err="1" smtClean="0"/>
              <a:t>labourers</a:t>
            </a:r>
            <a:endParaRPr lang="en-US" sz="3600" dirty="0" smtClean="0"/>
          </a:p>
          <a:p>
            <a:pPr lvl="1"/>
            <a:r>
              <a:rPr lang="en-US" dirty="0" smtClean="0"/>
              <a:t>Aboriginal men worked in primary industries such as forestry or fishing </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Changing Employment Market</a:t>
            </a:r>
            <a:endParaRPr lang="en-US" dirty="0"/>
          </a:p>
        </p:txBody>
      </p:sp>
      <p:sp>
        <p:nvSpPr>
          <p:cNvPr id="3" name="Content Placeholder 2"/>
          <p:cNvSpPr>
            <a:spLocks noGrp="1"/>
          </p:cNvSpPr>
          <p:nvPr>
            <p:ph sz="quarter" idx="1"/>
          </p:nvPr>
        </p:nvSpPr>
        <p:spPr>
          <a:xfrm>
            <a:off x="457200" y="1600200"/>
            <a:ext cx="4037483" cy="4873752"/>
          </a:xfrm>
        </p:spPr>
        <p:txBody>
          <a:bodyPr>
            <a:normAutofit fontScale="85000" lnSpcReduction="20000"/>
          </a:bodyPr>
          <a:lstStyle/>
          <a:p>
            <a:r>
              <a:rPr lang="en-US" dirty="0" smtClean="0"/>
              <a:t>In the 1920s and 1930s, young people who left school early were limited to menial jobs with no job security and low wages</a:t>
            </a:r>
          </a:p>
          <a:p>
            <a:pPr lvl="1"/>
            <a:r>
              <a:rPr lang="en-US" dirty="0" smtClean="0"/>
              <a:t>Benefits of staying in school eventually outweighed the small income</a:t>
            </a:r>
          </a:p>
          <a:p>
            <a:r>
              <a:rPr lang="en-US" dirty="0" smtClean="0"/>
              <a:t>In the 20</a:t>
            </a:r>
            <a:r>
              <a:rPr lang="en-US" baseline="30000" dirty="0" smtClean="0"/>
              <a:t>th</a:t>
            </a:r>
            <a:r>
              <a:rPr lang="en-US" dirty="0" smtClean="0"/>
              <a:t> century, Canadians expected their children to stay in school long enough to attain the credentials to get a good job</a:t>
            </a:r>
          </a:p>
          <a:p>
            <a:r>
              <a:rPr lang="en-US" dirty="0" smtClean="0"/>
              <a:t>Most people believed that young people would “start at the bottom” and by working hard and developing their skills, they would move up the “ladder of success”</a:t>
            </a:r>
          </a:p>
          <a:p>
            <a:endParaRPr lang="en-US" dirty="0"/>
          </a:p>
        </p:txBody>
      </p:sp>
      <p:pic>
        <p:nvPicPr>
          <p:cNvPr id="4" name="Picture 3"/>
          <p:cNvPicPr>
            <a:picLocks noChangeAspect="1"/>
          </p:cNvPicPr>
          <p:nvPr/>
        </p:nvPicPr>
        <p:blipFill>
          <a:blip r:embed="rId2" cstate="print"/>
          <a:stretch>
            <a:fillRect/>
          </a:stretch>
        </p:blipFill>
        <p:spPr>
          <a:xfrm>
            <a:off x="4712945" y="2011205"/>
            <a:ext cx="3759200" cy="37592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Changing Employment Market</a:t>
            </a:r>
            <a:endParaRPr lang="en-US" dirty="0"/>
          </a:p>
        </p:txBody>
      </p:sp>
      <p:sp>
        <p:nvSpPr>
          <p:cNvPr id="3" name="Content Placeholder 2"/>
          <p:cNvSpPr>
            <a:spLocks noGrp="1"/>
          </p:cNvSpPr>
          <p:nvPr>
            <p:ph sz="quarter" idx="1"/>
          </p:nvPr>
        </p:nvSpPr>
        <p:spPr/>
        <p:txBody>
          <a:bodyPr/>
          <a:lstStyle/>
          <a:p>
            <a:r>
              <a:rPr lang="en-US" dirty="0" smtClean="0"/>
              <a:t>In the thriving economy of the 1960s and 1970s, the time of the baby-boomers, this was the case</a:t>
            </a:r>
            <a:endParaRPr lang="en-US" sz="3900" dirty="0" smtClean="0"/>
          </a:p>
          <a:p>
            <a:pPr lvl="1"/>
            <a:r>
              <a:rPr lang="en-US" dirty="0" smtClean="0"/>
              <a:t>Successful young employees were promoted rapidly</a:t>
            </a:r>
            <a:endParaRPr lang="en-US" sz="3100" dirty="0" smtClean="0"/>
          </a:p>
          <a:p>
            <a:pPr lvl="1"/>
            <a:r>
              <a:rPr lang="en-US" dirty="0" smtClean="0"/>
              <a:t>Unemployment rates were low and incomes were rising</a:t>
            </a:r>
            <a:endParaRPr lang="en-US" sz="3100" dirty="0" smtClean="0"/>
          </a:p>
          <a:p>
            <a:pPr lvl="1"/>
            <a:r>
              <a:rPr lang="en-US" dirty="0" smtClean="0"/>
              <a:t>Young people could become independent, leave home, marry, and have children in their early twenties</a:t>
            </a:r>
            <a:endParaRPr lang="en-US" sz="3100" dirty="0" smtClean="0"/>
          </a:p>
          <a:p>
            <a:pPr lvl="1"/>
            <a:r>
              <a:rPr lang="en-US" dirty="0" smtClean="0"/>
              <a:t>However, if individuals were promoted to the top early in their careers, they would occupy that spot for a long time, leaving fewer opportunities for new employees of the next generation to move up the ladder</a:t>
            </a:r>
            <a:endParaRPr lang="en-US" sz="3100"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Adults in Canada</a:t>
            </a:r>
            <a:endParaRPr lang="en-US" dirty="0"/>
          </a:p>
        </p:txBody>
      </p:sp>
      <p:sp>
        <p:nvSpPr>
          <p:cNvPr id="3" name="Content Placeholder 2"/>
          <p:cNvSpPr>
            <a:spLocks noGrp="1"/>
          </p:cNvSpPr>
          <p:nvPr>
            <p:ph sz="quarter" idx="1"/>
          </p:nvPr>
        </p:nvSpPr>
        <p:spPr/>
        <p:txBody>
          <a:bodyPr>
            <a:normAutofit lnSpcReduction="10000"/>
          </a:bodyPr>
          <a:lstStyle/>
          <a:p>
            <a:pPr lvl="0"/>
            <a:r>
              <a:rPr lang="en-US" dirty="0" smtClean="0"/>
              <a:t>Betty Carter and Monica </a:t>
            </a:r>
            <a:r>
              <a:rPr lang="en-US" dirty="0" err="1" smtClean="0"/>
              <a:t>McGoldrick</a:t>
            </a:r>
            <a:r>
              <a:rPr lang="en-US" dirty="0" smtClean="0"/>
              <a:t> describe young, single adulthood as the first stage of the family life cycle</a:t>
            </a:r>
          </a:p>
          <a:p>
            <a:pPr lvl="1"/>
            <a:r>
              <a:rPr lang="en-US" dirty="0" smtClean="0"/>
              <a:t>The young adult leaves one family to form another</a:t>
            </a:r>
          </a:p>
          <a:p>
            <a:pPr lvl="0"/>
            <a:r>
              <a:rPr lang="en-US" dirty="0" smtClean="0"/>
              <a:t>Adolescents in Canada tend to be optimistic about their futures as adults</a:t>
            </a:r>
          </a:p>
          <a:p>
            <a:pPr lvl="1"/>
            <a:r>
              <a:rPr lang="en-US" dirty="0" smtClean="0"/>
              <a:t>However, young people do experience some anxiety about making the right decisions and plans to achieve their expectations</a:t>
            </a:r>
          </a:p>
          <a:p>
            <a:pPr lvl="0"/>
            <a:r>
              <a:rPr lang="en-US" dirty="0" smtClean="0"/>
              <a:t>Becoming an adult is an important transition in all societies</a:t>
            </a:r>
          </a:p>
          <a:p>
            <a:pPr lvl="1"/>
            <a:r>
              <a:rPr lang="en-US" dirty="0" smtClean="0"/>
              <a:t>The diversity of adult roles available makes the nature of this transition difficult to predict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Changing Employment Market</a:t>
            </a:r>
            <a:endParaRPr lang="en-US" dirty="0"/>
          </a:p>
        </p:txBody>
      </p:sp>
      <p:sp>
        <p:nvSpPr>
          <p:cNvPr id="3" name="Content Placeholder 2"/>
          <p:cNvSpPr>
            <a:spLocks noGrp="1"/>
          </p:cNvSpPr>
          <p:nvPr>
            <p:ph sz="quarter" idx="1"/>
          </p:nvPr>
        </p:nvSpPr>
        <p:spPr/>
        <p:txBody>
          <a:bodyPr>
            <a:normAutofit/>
          </a:bodyPr>
          <a:lstStyle/>
          <a:p>
            <a:pPr lvl="0"/>
            <a:r>
              <a:rPr lang="en-US" dirty="0" smtClean="0"/>
              <a:t>In the late 20</a:t>
            </a:r>
            <a:r>
              <a:rPr lang="en-US" baseline="30000" dirty="0" smtClean="0"/>
              <a:t>th</a:t>
            </a:r>
            <a:r>
              <a:rPr lang="en-US" dirty="0" smtClean="0"/>
              <a:t> century, the Canadian economy changed into an </a:t>
            </a:r>
            <a:r>
              <a:rPr lang="en-US" i="1" dirty="0" smtClean="0"/>
              <a:t>advanced industrial economy</a:t>
            </a:r>
            <a:endParaRPr lang="en-US" sz="3600" dirty="0" smtClean="0"/>
          </a:p>
          <a:p>
            <a:r>
              <a:rPr lang="en-US" dirty="0" smtClean="0"/>
              <a:t>There were fewer jobs in the traditional areas of agriculture and manufacturing, and many new jobs in the service economy</a:t>
            </a:r>
            <a:endParaRPr lang="en-US" sz="3900" dirty="0" smtClean="0"/>
          </a:p>
          <a:p>
            <a:r>
              <a:rPr lang="en-US" dirty="0" smtClean="0"/>
              <a:t>The entry of women into the workforce since the 1970s, combined with the fact that there are more older people than younger ones, has created a stagnant employment market</a:t>
            </a:r>
            <a:endParaRPr lang="en-US" sz="3900" dirty="0" smtClean="0"/>
          </a:p>
          <a:p>
            <a:r>
              <a:rPr lang="en-US" dirty="0" smtClean="0"/>
              <a:t>Young adults who came of age in the 1990s have started at the bottom but are less able to locate the ladder of success than their parents were</a:t>
            </a:r>
            <a:endParaRPr lang="en-US" sz="3900"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Changing Employment Market</a:t>
            </a:r>
            <a:endParaRPr lang="en-US" dirty="0"/>
          </a:p>
        </p:txBody>
      </p:sp>
      <p:sp>
        <p:nvSpPr>
          <p:cNvPr id="3" name="Content Placeholder 2"/>
          <p:cNvSpPr>
            <a:spLocks noGrp="1"/>
          </p:cNvSpPr>
          <p:nvPr>
            <p:ph sz="quarter" idx="1"/>
          </p:nvPr>
        </p:nvSpPr>
        <p:spPr>
          <a:xfrm>
            <a:off x="3876148" y="1600200"/>
            <a:ext cx="4048651" cy="4873752"/>
          </a:xfrm>
        </p:spPr>
        <p:txBody>
          <a:bodyPr>
            <a:normAutofit fontScale="92500" lnSpcReduction="20000"/>
          </a:bodyPr>
          <a:lstStyle/>
          <a:p>
            <a:r>
              <a:rPr lang="en-US" dirty="0" smtClean="0"/>
              <a:t>In 2000, 86% of students aged 15-19 expected to get the job they wanted when they graduated</a:t>
            </a:r>
          </a:p>
          <a:p>
            <a:r>
              <a:rPr lang="en-US" dirty="0" smtClean="0"/>
              <a:t>As the baby boomers retire earlier than previous generations did, many vacancies will have to be filled by new workers and there will be a need for well-educated and highly skilled employees to fill them</a:t>
            </a:r>
            <a:endParaRPr lang="en-US" sz="3900" dirty="0" smtClean="0"/>
          </a:p>
          <a:p>
            <a:r>
              <a:rPr lang="en-US" dirty="0" smtClean="0"/>
              <a:t>It’s possible the ladder of success will again be there for the next two decades or more</a:t>
            </a:r>
            <a:endParaRPr lang="en-US" sz="3900" dirty="0" smtClean="0"/>
          </a:p>
        </p:txBody>
      </p:sp>
      <p:pic>
        <p:nvPicPr>
          <p:cNvPr id="4" name="Picture 3"/>
          <p:cNvPicPr>
            <a:picLocks noChangeAspect="1"/>
          </p:cNvPicPr>
          <p:nvPr/>
        </p:nvPicPr>
        <p:blipFill>
          <a:blip r:embed="rId2" cstate="print"/>
          <a:stretch>
            <a:fillRect/>
          </a:stretch>
        </p:blipFill>
        <p:spPr>
          <a:xfrm>
            <a:off x="265720" y="2472792"/>
            <a:ext cx="3642094" cy="273157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Relationships</a:t>
            </a:r>
            <a:endParaRPr lang="en-US" dirty="0"/>
          </a:p>
        </p:txBody>
      </p:sp>
      <p:sp>
        <p:nvSpPr>
          <p:cNvPr id="3" name="Content Placeholder 2"/>
          <p:cNvSpPr>
            <a:spLocks noGrp="1"/>
          </p:cNvSpPr>
          <p:nvPr>
            <p:ph sz="quarter" idx="1"/>
          </p:nvPr>
        </p:nvSpPr>
        <p:spPr/>
        <p:txBody>
          <a:bodyPr>
            <a:normAutofit fontScale="92500"/>
          </a:bodyPr>
          <a:lstStyle/>
          <a:p>
            <a:pPr lvl="0"/>
            <a:r>
              <a:rPr lang="en-US" dirty="0" smtClean="0"/>
              <a:t>Relationships with others provide support for young people making the transition into adulthood</a:t>
            </a:r>
            <a:endParaRPr lang="en-US" sz="3600" dirty="0" smtClean="0"/>
          </a:p>
          <a:p>
            <a:pPr lvl="0"/>
            <a:r>
              <a:rPr lang="en-US" dirty="0" smtClean="0"/>
              <a:t>In childhood and adolescence, parents and teachers are the major supportive relationships</a:t>
            </a:r>
          </a:p>
          <a:p>
            <a:pPr lvl="1"/>
            <a:r>
              <a:rPr lang="en-US" dirty="0" smtClean="0"/>
              <a:t>These are provided, not chosen</a:t>
            </a:r>
            <a:endParaRPr lang="en-US" sz="3300" dirty="0" smtClean="0"/>
          </a:p>
          <a:p>
            <a:pPr lvl="0"/>
            <a:r>
              <a:rPr lang="en-US" dirty="0" smtClean="0"/>
              <a:t>To become an independent adult, a person will:</a:t>
            </a:r>
          </a:p>
          <a:p>
            <a:pPr lvl="1"/>
            <a:r>
              <a:rPr lang="en-US" dirty="0" smtClean="0"/>
              <a:t>Form new relationships with a variety of people who can support the transition</a:t>
            </a:r>
          </a:p>
          <a:p>
            <a:pPr lvl="1"/>
            <a:r>
              <a:rPr lang="en-US" dirty="0" smtClean="0"/>
              <a:t>Renegotiate existing relationships with family and friends</a:t>
            </a:r>
            <a:endParaRPr lang="en-US" sz="3300" dirty="0" smtClean="0"/>
          </a:p>
          <a:p>
            <a:r>
              <a:rPr lang="en-US" dirty="0" smtClean="0"/>
              <a:t>To take on appropriate adult roles, an individual must effectively communicate with others in personal, academic, and business relationships</a:t>
            </a:r>
            <a:endParaRPr lang="en-US" sz="3900"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Relationships</a:t>
            </a:r>
            <a:endParaRPr lang="en-US"/>
          </a:p>
        </p:txBody>
      </p:sp>
      <p:sp>
        <p:nvSpPr>
          <p:cNvPr id="3" name="Content Placeholder 2"/>
          <p:cNvSpPr>
            <a:spLocks noGrp="1"/>
          </p:cNvSpPr>
          <p:nvPr>
            <p:ph sz="quarter" idx="1"/>
          </p:nvPr>
        </p:nvSpPr>
        <p:spPr/>
        <p:txBody>
          <a:bodyPr>
            <a:normAutofit/>
          </a:bodyPr>
          <a:lstStyle/>
          <a:p>
            <a:pPr lvl="0"/>
            <a:r>
              <a:rPr lang="en-US" dirty="0" smtClean="0"/>
              <a:t>Working may be the most important factor in becoming independent, but personal relationships are the priority for most young adults</a:t>
            </a:r>
          </a:p>
          <a:p>
            <a:pPr lvl="1"/>
            <a:r>
              <a:rPr lang="en-US" dirty="0" smtClean="0"/>
              <a:t>People perceive them as most important to their happiness</a:t>
            </a:r>
            <a:endParaRPr lang="en-US" sz="3300" dirty="0" smtClean="0"/>
          </a:p>
          <a:p>
            <a:pPr lvl="0"/>
            <a:r>
              <a:rPr lang="en-US" dirty="0" smtClean="0"/>
              <a:t>The importance of personal relationships can be shown by how they affect our lives</a:t>
            </a:r>
            <a:endParaRPr lang="en-US" sz="3600" dirty="0" smtClean="0"/>
          </a:p>
          <a:p>
            <a:pPr lvl="1"/>
            <a:r>
              <a:rPr lang="en-US" dirty="0" smtClean="0"/>
              <a:t>Friends:</a:t>
            </a:r>
          </a:p>
          <a:p>
            <a:pPr lvl="2"/>
            <a:r>
              <a:rPr lang="en-US" dirty="0" smtClean="0"/>
              <a:t>Enhance self esteem</a:t>
            </a:r>
            <a:endParaRPr lang="en-US" sz="2800" dirty="0" smtClean="0"/>
          </a:p>
          <a:p>
            <a:pPr lvl="2"/>
            <a:r>
              <a:rPr lang="en-US" dirty="0" smtClean="0"/>
              <a:t>Offer emotional support</a:t>
            </a:r>
            <a:endParaRPr lang="en-US" sz="2800" dirty="0" smtClean="0"/>
          </a:p>
          <a:p>
            <a:pPr lvl="2"/>
            <a:r>
              <a:rPr lang="en-US" dirty="0" smtClean="0"/>
              <a:t>Provide an objective point of view to help solve problems</a:t>
            </a:r>
            <a:endParaRPr lang="en-US" sz="2800" dirty="0" smtClean="0"/>
          </a:p>
          <a:p>
            <a:pPr lvl="2"/>
            <a:r>
              <a:rPr lang="en-US" dirty="0" smtClean="0"/>
              <a:t>Lend a hand and provide tangible support when it is needed</a:t>
            </a:r>
            <a:endParaRPr lang="en-US" sz="2800" dirty="0" smtClean="0"/>
          </a:p>
          <a:p>
            <a:pPr>
              <a:buNone/>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Relationships</a:t>
            </a:r>
            <a:endParaRPr lang="en-US"/>
          </a:p>
        </p:txBody>
      </p:sp>
      <p:sp>
        <p:nvSpPr>
          <p:cNvPr id="3" name="Content Placeholder 2"/>
          <p:cNvSpPr>
            <a:spLocks noGrp="1"/>
          </p:cNvSpPr>
          <p:nvPr>
            <p:ph sz="quarter" idx="1"/>
          </p:nvPr>
        </p:nvSpPr>
        <p:spPr>
          <a:xfrm>
            <a:off x="457200" y="1600200"/>
            <a:ext cx="7467600" cy="2110727"/>
          </a:xfrm>
        </p:spPr>
        <p:txBody>
          <a:bodyPr/>
          <a:lstStyle/>
          <a:p>
            <a:pPr lvl="0"/>
            <a:r>
              <a:rPr lang="en-US" dirty="0" smtClean="0"/>
              <a:t>The majority of research on relationships has focused on family and intimate relationships</a:t>
            </a:r>
          </a:p>
          <a:p>
            <a:pPr lvl="0"/>
            <a:r>
              <a:rPr lang="en-US" dirty="0" smtClean="0"/>
              <a:t>Far less is known about the role of friendships, and even less about the role of workplace relationships in the lives of young adults</a:t>
            </a:r>
          </a:p>
        </p:txBody>
      </p:sp>
      <p:pic>
        <p:nvPicPr>
          <p:cNvPr id="4" name="Picture 3"/>
          <p:cNvPicPr>
            <a:picLocks noChangeAspect="1"/>
          </p:cNvPicPr>
          <p:nvPr/>
        </p:nvPicPr>
        <p:blipFill>
          <a:blip r:embed="rId2" cstate="print"/>
          <a:stretch>
            <a:fillRect/>
          </a:stretch>
        </p:blipFill>
        <p:spPr>
          <a:xfrm>
            <a:off x="2391942" y="3710927"/>
            <a:ext cx="4134855" cy="2908415"/>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Parent-Child Relationships</a:t>
            </a:r>
            <a:endParaRPr lang="en-US" dirty="0"/>
          </a:p>
        </p:txBody>
      </p:sp>
      <p:sp>
        <p:nvSpPr>
          <p:cNvPr id="3" name="Content Placeholder 2"/>
          <p:cNvSpPr>
            <a:spLocks noGrp="1"/>
          </p:cNvSpPr>
          <p:nvPr>
            <p:ph sz="quarter" idx="1"/>
          </p:nvPr>
        </p:nvSpPr>
        <p:spPr/>
        <p:txBody>
          <a:bodyPr>
            <a:normAutofit fontScale="92500" lnSpcReduction="10000"/>
          </a:bodyPr>
          <a:lstStyle/>
          <a:p>
            <a:pPr lvl="0"/>
            <a:r>
              <a:rPr lang="en-US" dirty="0" smtClean="0"/>
              <a:t>Since the 1930s, North American parents emphasized independence over obedience when raising their children</a:t>
            </a:r>
          </a:p>
          <a:p>
            <a:pPr lvl="1"/>
            <a:r>
              <a:rPr lang="en-US" dirty="0" smtClean="0"/>
              <a:t>Individuals encouraged to become independent are more likely to have a positive relationship with their parents when they reach young adulthood</a:t>
            </a:r>
            <a:endParaRPr lang="en-US" sz="3300" dirty="0" smtClean="0"/>
          </a:p>
          <a:p>
            <a:pPr lvl="0"/>
            <a:r>
              <a:rPr lang="en-US" dirty="0" smtClean="0"/>
              <a:t>According to systems theory, the family has to adjust to allow the adolescent/young adult to change</a:t>
            </a:r>
            <a:endParaRPr lang="en-US" sz="3600" dirty="0" smtClean="0"/>
          </a:p>
          <a:p>
            <a:pPr lvl="1"/>
            <a:r>
              <a:rPr lang="en-US" dirty="0" smtClean="0"/>
              <a:t>Systems don’t adapt to change easily, so the family will be less stable as family members attempt to develop new strategies for relating to one another and completing the work of the family</a:t>
            </a:r>
            <a:endParaRPr lang="en-US" sz="3600" dirty="0" smtClean="0"/>
          </a:p>
          <a:p>
            <a:pPr lvl="1"/>
            <a:r>
              <a:rPr lang="en-US" dirty="0" smtClean="0"/>
              <a:t>Parents, who have less need to change, will be less motivated to give up the strategies that have worked well in the past</a:t>
            </a:r>
            <a:endParaRPr lang="en-US" sz="36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Parent-Child Relationships</a:t>
            </a:r>
            <a:endParaRPr lang="en-US" dirty="0"/>
          </a:p>
        </p:txBody>
      </p:sp>
      <p:sp>
        <p:nvSpPr>
          <p:cNvPr id="3" name="Content Placeholder 2"/>
          <p:cNvSpPr>
            <a:spLocks noGrp="1"/>
          </p:cNvSpPr>
          <p:nvPr>
            <p:ph sz="quarter" idx="1"/>
          </p:nvPr>
        </p:nvSpPr>
        <p:spPr>
          <a:xfrm>
            <a:off x="457200" y="1600200"/>
            <a:ext cx="3979753" cy="4873752"/>
          </a:xfrm>
        </p:spPr>
        <p:txBody>
          <a:bodyPr>
            <a:normAutofit fontScale="92500" lnSpcReduction="20000"/>
          </a:bodyPr>
          <a:lstStyle/>
          <a:p>
            <a:r>
              <a:rPr lang="en-US" dirty="0" smtClean="0"/>
              <a:t>Arguments between parents and adolescents during this period of instability break down the old strategies</a:t>
            </a:r>
          </a:p>
          <a:p>
            <a:pPr lvl="1"/>
            <a:r>
              <a:rPr lang="en-US" dirty="0" smtClean="0"/>
              <a:t>Allows the young person to become more independent by taking on new roles in the family</a:t>
            </a:r>
            <a:endParaRPr lang="en-US" sz="3600" dirty="0" smtClean="0"/>
          </a:p>
          <a:p>
            <a:r>
              <a:rPr lang="en-US" dirty="0" smtClean="0"/>
              <a:t>Families should negotiate new house rules and routines suited to the lifestyles of all members of the family</a:t>
            </a:r>
          </a:p>
          <a:p>
            <a:pPr lvl="1"/>
            <a:r>
              <a:rPr lang="en-US" dirty="0" smtClean="0"/>
              <a:t>Young adults should accept that “the nest” is their parents’ home</a:t>
            </a:r>
            <a:endParaRPr lang="en-US" sz="3600" dirty="0" smtClean="0"/>
          </a:p>
          <a:p>
            <a:endParaRPr lang="en-US" dirty="0"/>
          </a:p>
        </p:txBody>
      </p:sp>
      <p:pic>
        <p:nvPicPr>
          <p:cNvPr id="4" name="Picture 3"/>
          <p:cNvPicPr>
            <a:picLocks noChangeAspect="1"/>
          </p:cNvPicPr>
          <p:nvPr/>
        </p:nvPicPr>
        <p:blipFill>
          <a:blip r:embed="rId2" cstate="print"/>
          <a:stretch>
            <a:fillRect/>
          </a:stretch>
        </p:blipFill>
        <p:spPr>
          <a:xfrm>
            <a:off x="4913100" y="1600200"/>
            <a:ext cx="3253000" cy="4873752"/>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Parent-Child Relationships</a:t>
            </a:r>
            <a:endParaRPr lang="en-US" dirty="0"/>
          </a:p>
        </p:txBody>
      </p:sp>
      <p:sp>
        <p:nvSpPr>
          <p:cNvPr id="3" name="Content Placeholder 2"/>
          <p:cNvSpPr>
            <a:spLocks noGrp="1"/>
          </p:cNvSpPr>
          <p:nvPr>
            <p:ph sz="quarter" idx="1"/>
          </p:nvPr>
        </p:nvSpPr>
        <p:spPr>
          <a:xfrm>
            <a:off x="4008102" y="1600200"/>
            <a:ext cx="3916697" cy="4873752"/>
          </a:xfrm>
        </p:spPr>
        <p:txBody>
          <a:bodyPr>
            <a:normAutofit fontScale="85000" lnSpcReduction="20000"/>
          </a:bodyPr>
          <a:lstStyle/>
          <a:p>
            <a:pPr lvl="0"/>
            <a:r>
              <a:rPr lang="en-US" dirty="0" smtClean="0"/>
              <a:t>Parents and adult children can establish an adult-adult relationship if they can establish a more equal footing</a:t>
            </a:r>
          </a:p>
          <a:p>
            <a:pPr lvl="1"/>
            <a:r>
              <a:rPr lang="en-US" dirty="0" smtClean="0"/>
              <a:t>Can be difficult to achieve in a hierarchal relationship in which parents wield the power</a:t>
            </a:r>
            <a:endParaRPr lang="en-US" sz="3300" dirty="0" smtClean="0"/>
          </a:p>
          <a:p>
            <a:r>
              <a:rPr lang="en-US" dirty="0" smtClean="0"/>
              <a:t>The key is effective communication, specifically honesty, empathy, and assertiveness</a:t>
            </a:r>
            <a:endParaRPr lang="en-US" sz="3900" dirty="0" smtClean="0"/>
          </a:p>
          <a:p>
            <a:r>
              <a:rPr lang="en-US" dirty="0" smtClean="0"/>
              <a:t>Leaving the home temporarily to go to college, university, or the military can change the power structure of the family</a:t>
            </a:r>
            <a:endParaRPr lang="en-US" sz="3900" dirty="0" smtClean="0"/>
          </a:p>
          <a:p>
            <a:endParaRPr lang="en-US" dirty="0"/>
          </a:p>
        </p:txBody>
      </p:sp>
      <p:pic>
        <p:nvPicPr>
          <p:cNvPr id="4" name="Picture 3"/>
          <p:cNvPicPr>
            <a:picLocks noChangeAspect="1"/>
          </p:cNvPicPr>
          <p:nvPr/>
        </p:nvPicPr>
        <p:blipFill>
          <a:blip r:embed="rId2" cstate="print"/>
          <a:stretch>
            <a:fillRect/>
          </a:stretch>
        </p:blipFill>
        <p:spPr>
          <a:xfrm>
            <a:off x="356205" y="1751597"/>
            <a:ext cx="3415806" cy="2277204"/>
          </a:xfrm>
          <a:prstGeom prst="rect">
            <a:avLst/>
          </a:prstGeom>
        </p:spPr>
      </p:pic>
      <p:pic>
        <p:nvPicPr>
          <p:cNvPr id="5" name="Picture 4"/>
          <p:cNvPicPr>
            <a:picLocks noChangeAspect="1"/>
          </p:cNvPicPr>
          <p:nvPr/>
        </p:nvPicPr>
        <p:blipFill>
          <a:blip r:embed="rId3" cstate="print"/>
          <a:stretch>
            <a:fillRect/>
          </a:stretch>
        </p:blipFill>
        <p:spPr>
          <a:xfrm>
            <a:off x="339331" y="4185499"/>
            <a:ext cx="3432680" cy="2288453"/>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Workplace Relationships</a:t>
            </a:r>
            <a:endParaRPr lang="en-US" dirty="0"/>
          </a:p>
        </p:txBody>
      </p:sp>
      <p:sp>
        <p:nvSpPr>
          <p:cNvPr id="3" name="Content Placeholder 2"/>
          <p:cNvSpPr>
            <a:spLocks noGrp="1"/>
          </p:cNvSpPr>
          <p:nvPr>
            <p:ph sz="quarter" idx="1"/>
          </p:nvPr>
        </p:nvSpPr>
        <p:spPr>
          <a:xfrm>
            <a:off x="457200" y="1600200"/>
            <a:ext cx="4020989" cy="4873752"/>
          </a:xfrm>
        </p:spPr>
        <p:txBody>
          <a:bodyPr>
            <a:normAutofit fontScale="85000" lnSpcReduction="20000"/>
          </a:bodyPr>
          <a:lstStyle/>
          <a:p>
            <a:pPr lvl="0"/>
            <a:r>
              <a:rPr lang="en-US" dirty="0" smtClean="0"/>
              <a:t>Many young people work part-time before they seek their first full-time job</a:t>
            </a:r>
          </a:p>
          <a:p>
            <a:pPr lvl="1"/>
            <a:r>
              <a:rPr lang="en-US" dirty="0" smtClean="0"/>
              <a:t>Entail students working alongside other students in temporary positions with few prospects</a:t>
            </a:r>
            <a:endParaRPr lang="en-US" sz="3300" dirty="0" smtClean="0"/>
          </a:p>
          <a:p>
            <a:pPr lvl="0"/>
            <a:r>
              <a:rPr lang="en-US" dirty="0" smtClean="0"/>
              <a:t>When young adults enter their first adult jobs, they must balance cooperative </a:t>
            </a:r>
            <a:r>
              <a:rPr lang="en-US" dirty="0" err="1" smtClean="0"/>
              <a:t>behaviour</a:t>
            </a:r>
            <a:r>
              <a:rPr lang="en-US" dirty="0" smtClean="0"/>
              <a:t> and competitive </a:t>
            </a:r>
            <a:r>
              <a:rPr lang="en-US" dirty="0" err="1" smtClean="0"/>
              <a:t>behaviour</a:t>
            </a:r>
            <a:endParaRPr lang="en-US" sz="3600" dirty="0" smtClean="0"/>
          </a:p>
          <a:p>
            <a:r>
              <a:rPr lang="en-US" dirty="0" smtClean="0"/>
              <a:t>They will encounter people with a wide variety of attitudes towards work, ranging from people who are very ambitious to people who do only the minimum required</a:t>
            </a:r>
            <a:endParaRPr lang="en-US" sz="3900" dirty="0" smtClean="0"/>
          </a:p>
        </p:txBody>
      </p:sp>
      <p:pic>
        <p:nvPicPr>
          <p:cNvPr id="4" name="Picture 3"/>
          <p:cNvPicPr>
            <a:picLocks noChangeAspect="1"/>
          </p:cNvPicPr>
          <p:nvPr/>
        </p:nvPicPr>
        <p:blipFill>
          <a:blip r:embed="rId2" cstate="print"/>
          <a:stretch>
            <a:fillRect/>
          </a:stretch>
        </p:blipFill>
        <p:spPr>
          <a:xfrm>
            <a:off x="4478189" y="2466785"/>
            <a:ext cx="4145076" cy="2764766"/>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Workplace Relationships</a:t>
            </a:r>
            <a:endParaRPr lang="en-US" dirty="0"/>
          </a:p>
        </p:txBody>
      </p:sp>
      <p:sp>
        <p:nvSpPr>
          <p:cNvPr id="3" name="Content Placeholder 2"/>
          <p:cNvSpPr>
            <a:spLocks noGrp="1"/>
          </p:cNvSpPr>
          <p:nvPr>
            <p:ph sz="quarter" idx="1"/>
          </p:nvPr>
        </p:nvSpPr>
        <p:spPr/>
        <p:txBody>
          <a:bodyPr/>
          <a:lstStyle/>
          <a:p>
            <a:r>
              <a:rPr lang="en-US" dirty="0" smtClean="0"/>
              <a:t>Most employment opportunities arise from family, friends, and previous employers</a:t>
            </a:r>
          </a:p>
          <a:p>
            <a:pPr lvl="1"/>
            <a:r>
              <a:rPr lang="en-US" dirty="0" smtClean="0"/>
              <a:t>Networking by getting to know people in their field is an effective way for young adults to prepare for job changes and for promotion</a:t>
            </a:r>
          </a:p>
          <a:p>
            <a:pPr lvl="0"/>
            <a:r>
              <a:rPr lang="en-US" dirty="0" smtClean="0"/>
              <a:t>It is a big adjustment in outlook for young adult’s to recognize that the purpose of workplace relationships is primarily to accommodate the goals of the organization and to further individual careers, rather than establishing friendships and socializing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Transitions to Adulthood in Earlier Times</a:t>
            </a:r>
            <a:endParaRPr lang="en-US" dirty="0"/>
          </a:p>
        </p:txBody>
      </p:sp>
      <p:sp>
        <p:nvSpPr>
          <p:cNvPr id="3" name="Content Placeholder 2"/>
          <p:cNvSpPr>
            <a:spLocks noGrp="1"/>
          </p:cNvSpPr>
          <p:nvPr>
            <p:ph sz="quarter" idx="1"/>
          </p:nvPr>
        </p:nvSpPr>
        <p:spPr/>
        <p:txBody>
          <a:bodyPr>
            <a:normAutofit/>
          </a:bodyPr>
          <a:lstStyle/>
          <a:p>
            <a:pPr lvl="0"/>
            <a:r>
              <a:rPr lang="en-US" dirty="0" smtClean="0"/>
              <a:t>The </a:t>
            </a:r>
            <a:r>
              <a:rPr lang="en-US" i="1" dirty="0" smtClean="0"/>
              <a:t>social history</a:t>
            </a:r>
            <a:r>
              <a:rPr lang="en-US" dirty="0" smtClean="0"/>
              <a:t> of youth in Canada and Europe</a:t>
            </a:r>
            <a:endParaRPr lang="en-US" sz="3600" dirty="0" smtClean="0"/>
          </a:p>
          <a:p>
            <a:pPr lvl="0"/>
            <a:r>
              <a:rPr lang="en-US" dirty="0" smtClean="0"/>
              <a:t>Social history has two major drawbacks:</a:t>
            </a:r>
            <a:endParaRPr lang="en-US" sz="3600" dirty="0" smtClean="0"/>
          </a:p>
          <a:p>
            <a:pPr lvl="1"/>
            <a:r>
              <a:rPr lang="en-US" dirty="0" smtClean="0"/>
              <a:t>Social historians examine the observations of other societies to look for examples that are representative, but individual </a:t>
            </a:r>
            <a:r>
              <a:rPr lang="en-US" dirty="0" err="1" smtClean="0"/>
              <a:t>behaviour</a:t>
            </a:r>
            <a:r>
              <a:rPr lang="en-US" dirty="0" smtClean="0"/>
              <a:t> varies widely both within and between societies</a:t>
            </a:r>
            <a:endParaRPr lang="en-US" sz="3600" dirty="0" smtClean="0"/>
          </a:p>
          <a:p>
            <a:pPr lvl="1"/>
            <a:r>
              <a:rPr lang="en-US" dirty="0" smtClean="0"/>
              <a:t>Social historians rely on surviving accounts from the past as their primary sources, which are riddled with opinions and perceptions along with facts</a:t>
            </a:r>
            <a:endParaRPr lang="en-US" sz="3600"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Mentor Relationships</a:t>
            </a:r>
            <a:endParaRPr lang="en-US" dirty="0"/>
          </a:p>
        </p:txBody>
      </p:sp>
      <p:sp>
        <p:nvSpPr>
          <p:cNvPr id="3" name="Content Placeholder 2"/>
          <p:cNvSpPr>
            <a:spLocks noGrp="1"/>
          </p:cNvSpPr>
          <p:nvPr>
            <p:ph sz="quarter" idx="1"/>
          </p:nvPr>
        </p:nvSpPr>
        <p:spPr/>
        <p:txBody>
          <a:bodyPr>
            <a:normAutofit/>
          </a:bodyPr>
          <a:lstStyle/>
          <a:p>
            <a:pPr lvl="0"/>
            <a:r>
              <a:rPr lang="en-US" dirty="0" smtClean="0"/>
              <a:t>A </a:t>
            </a:r>
            <a:r>
              <a:rPr lang="en-US" b="1" dirty="0" smtClean="0"/>
              <a:t>mentor</a:t>
            </a:r>
            <a:r>
              <a:rPr lang="en-US" dirty="0" smtClean="0"/>
              <a:t> is a more experienced person that assists a younger person through the transition into a career path</a:t>
            </a:r>
          </a:p>
          <a:p>
            <a:pPr lvl="0"/>
            <a:r>
              <a:rPr lang="en-US" dirty="0" smtClean="0"/>
              <a:t>They serve several functions:</a:t>
            </a:r>
            <a:endParaRPr lang="en-US" sz="3600" dirty="0" smtClean="0"/>
          </a:p>
          <a:p>
            <a:pPr lvl="1"/>
            <a:r>
              <a:rPr lang="en-US" dirty="0" smtClean="0"/>
              <a:t>Helping the younger person understand the people, values, and </a:t>
            </a:r>
            <a:r>
              <a:rPr lang="en-US" dirty="0" err="1" smtClean="0"/>
              <a:t>behaviour</a:t>
            </a:r>
            <a:r>
              <a:rPr lang="en-US" dirty="0" smtClean="0"/>
              <a:t> in the new work environment</a:t>
            </a:r>
            <a:endParaRPr lang="en-US" sz="3600" dirty="0" smtClean="0"/>
          </a:p>
          <a:p>
            <a:pPr lvl="1"/>
            <a:r>
              <a:rPr lang="en-US" dirty="0" smtClean="0"/>
              <a:t>Teaching the younger person so that they can acquire the knowledge and skills that they will need</a:t>
            </a:r>
            <a:endParaRPr lang="en-US" sz="3600" dirty="0" smtClean="0"/>
          </a:p>
          <a:p>
            <a:pPr lvl="1"/>
            <a:r>
              <a:rPr lang="en-US" dirty="0" smtClean="0"/>
              <a:t>Using their influence to help the younger person advance</a:t>
            </a:r>
            <a:endParaRPr lang="en-US" sz="3600" dirty="0" smtClean="0"/>
          </a:p>
          <a:p>
            <a:pPr lvl="1"/>
            <a:r>
              <a:rPr lang="en-US" dirty="0" smtClean="0"/>
              <a:t>Acting as a role model for the younger person to emulate</a:t>
            </a:r>
            <a:endParaRPr lang="en-US" sz="3600" dirty="0" smtClean="0"/>
          </a:p>
          <a:p>
            <a:pPr lvl="1"/>
            <a:r>
              <a:rPr lang="en-US" dirty="0" smtClean="0"/>
              <a:t>Providing advice and support when things go wrong</a:t>
            </a:r>
            <a:endParaRPr lang="en-US" sz="3600" dirty="0" smtClean="0"/>
          </a:p>
          <a:p>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Mentor Relationships</a:t>
            </a:r>
            <a:endParaRPr lang="en-US" dirty="0"/>
          </a:p>
        </p:txBody>
      </p:sp>
      <p:sp>
        <p:nvSpPr>
          <p:cNvPr id="3" name="Content Placeholder 2"/>
          <p:cNvSpPr>
            <a:spLocks noGrp="1"/>
          </p:cNvSpPr>
          <p:nvPr>
            <p:ph sz="quarter" idx="1"/>
          </p:nvPr>
        </p:nvSpPr>
        <p:spPr>
          <a:xfrm>
            <a:off x="457200" y="1600200"/>
            <a:ext cx="3913776" cy="4873752"/>
          </a:xfrm>
        </p:spPr>
        <p:txBody>
          <a:bodyPr>
            <a:normAutofit fontScale="92500" lnSpcReduction="10000"/>
          </a:bodyPr>
          <a:lstStyle/>
          <a:p>
            <a:pPr lvl="0"/>
            <a:r>
              <a:rPr lang="en-US" dirty="0" smtClean="0"/>
              <a:t>Traditionally it has been more common for men to have mentors than women</a:t>
            </a:r>
            <a:endParaRPr lang="en-US" sz="3600" dirty="0" smtClean="0"/>
          </a:p>
          <a:p>
            <a:pPr lvl="1"/>
            <a:r>
              <a:rPr lang="en-US" dirty="0" smtClean="0"/>
              <a:t>There were fewer older women available as mentors in the 1970s, and older men and younger women were reluctant to form mentor relationship out of fear that it could be construed as sexual</a:t>
            </a:r>
            <a:endParaRPr lang="en-US" sz="3600" dirty="0" smtClean="0"/>
          </a:p>
          <a:p>
            <a:pPr lvl="1"/>
            <a:r>
              <a:rPr lang="en-US" dirty="0" smtClean="0"/>
              <a:t>Women also had to compete more for opportunities and were less able to assist younger women</a:t>
            </a:r>
            <a:endParaRPr lang="en-US" sz="3600" dirty="0" smtClean="0"/>
          </a:p>
          <a:p>
            <a:endParaRPr lang="en-US" dirty="0"/>
          </a:p>
        </p:txBody>
      </p:sp>
      <p:pic>
        <p:nvPicPr>
          <p:cNvPr id="4" name="Picture 3"/>
          <p:cNvPicPr>
            <a:picLocks noChangeAspect="1"/>
          </p:cNvPicPr>
          <p:nvPr/>
        </p:nvPicPr>
        <p:blipFill>
          <a:blip r:embed="rId2" cstate="print"/>
          <a:stretch>
            <a:fillRect/>
          </a:stretch>
        </p:blipFill>
        <p:spPr>
          <a:xfrm>
            <a:off x="4370976" y="2237287"/>
            <a:ext cx="4400872" cy="3300654"/>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Mentor Relationships</a:t>
            </a:r>
            <a:endParaRPr lang="en-US" dirty="0"/>
          </a:p>
        </p:txBody>
      </p:sp>
      <p:sp>
        <p:nvSpPr>
          <p:cNvPr id="3" name="Content Placeholder 2"/>
          <p:cNvSpPr>
            <a:spLocks noGrp="1"/>
          </p:cNvSpPr>
          <p:nvPr>
            <p:ph sz="quarter" idx="1"/>
          </p:nvPr>
        </p:nvSpPr>
        <p:spPr>
          <a:xfrm>
            <a:off x="3876148" y="1600200"/>
            <a:ext cx="4048651" cy="4873752"/>
          </a:xfrm>
        </p:spPr>
        <p:txBody>
          <a:bodyPr>
            <a:normAutofit fontScale="92500" lnSpcReduction="10000"/>
          </a:bodyPr>
          <a:lstStyle/>
          <a:p>
            <a:r>
              <a:rPr lang="en-US" dirty="0" smtClean="0"/>
              <a:t>Later research in the 1990 found that women who had graduate and post-graduate degrees and those who saw work as being the core of their lives often identified mentor who played key roles in supporting their dreams</a:t>
            </a:r>
          </a:p>
          <a:p>
            <a:r>
              <a:rPr lang="en-US" dirty="0" smtClean="0"/>
              <a:t>The study also found that many women had male mentors</a:t>
            </a:r>
          </a:p>
          <a:p>
            <a:r>
              <a:rPr lang="en-US" dirty="0" smtClean="0"/>
              <a:t>Perhaps women would benefit from more mentoring</a:t>
            </a:r>
          </a:p>
        </p:txBody>
      </p:sp>
      <p:pic>
        <p:nvPicPr>
          <p:cNvPr id="4" name="Picture 3"/>
          <p:cNvPicPr>
            <a:picLocks noChangeAspect="1"/>
          </p:cNvPicPr>
          <p:nvPr/>
        </p:nvPicPr>
        <p:blipFill>
          <a:blip r:embed="rId2" cstate="print"/>
          <a:stretch>
            <a:fillRect/>
          </a:stretch>
        </p:blipFill>
        <p:spPr>
          <a:xfrm>
            <a:off x="296703" y="2219754"/>
            <a:ext cx="3441861" cy="329715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Successful Transitions</a:t>
            </a:r>
            <a:endParaRPr lang="en-US" dirty="0"/>
          </a:p>
        </p:txBody>
      </p:sp>
      <p:sp>
        <p:nvSpPr>
          <p:cNvPr id="3" name="Content Placeholder 2"/>
          <p:cNvSpPr>
            <a:spLocks noGrp="1"/>
          </p:cNvSpPr>
          <p:nvPr>
            <p:ph sz="quarter" idx="1"/>
          </p:nvPr>
        </p:nvSpPr>
        <p:spPr/>
        <p:txBody>
          <a:bodyPr/>
          <a:lstStyle/>
          <a:p>
            <a:pPr lvl="0"/>
            <a:r>
              <a:rPr lang="en-US" dirty="0" smtClean="0"/>
              <a:t>The transition from adolescence to independent adulthood is a process that takes many years, and will require individuals to make many decisions during the process</a:t>
            </a:r>
          </a:p>
          <a:p>
            <a:pPr lvl="0"/>
            <a:r>
              <a:rPr lang="en-US" dirty="0" smtClean="0"/>
              <a:t>Some lives will follow the patterns outline by research, while others will be the exceptions that require researchers to be content with trends, not rules</a:t>
            </a:r>
          </a:p>
          <a:p>
            <a:pPr lvl="0"/>
            <a:r>
              <a:rPr lang="en-US" dirty="0" smtClean="0"/>
              <a:t>The next chapter will examine how individuals are motivated to make these important decisions about their lives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Impact of Industrialization</a:t>
            </a:r>
            <a:endParaRPr lang="en-US" dirty="0"/>
          </a:p>
        </p:txBody>
      </p:sp>
      <p:sp>
        <p:nvSpPr>
          <p:cNvPr id="3" name="Content Placeholder 2"/>
          <p:cNvSpPr>
            <a:spLocks noGrp="1"/>
          </p:cNvSpPr>
          <p:nvPr>
            <p:ph sz="quarter" idx="1"/>
          </p:nvPr>
        </p:nvSpPr>
        <p:spPr>
          <a:xfrm>
            <a:off x="457200" y="1600200"/>
            <a:ext cx="4095213" cy="4873752"/>
          </a:xfrm>
        </p:spPr>
        <p:txBody>
          <a:bodyPr/>
          <a:lstStyle/>
          <a:p>
            <a:pPr lvl="0"/>
            <a:r>
              <a:rPr lang="en-US" dirty="0" smtClean="0"/>
              <a:t>In pre-industrial societies, adolescence did not exist</a:t>
            </a:r>
            <a:endParaRPr lang="en-US" sz="3600" dirty="0" smtClean="0"/>
          </a:p>
          <a:p>
            <a:pPr lvl="1"/>
            <a:r>
              <a:rPr lang="en-US" dirty="0" smtClean="0"/>
              <a:t>Children were considered infants until they were put to work at age 7-8</a:t>
            </a:r>
          </a:p>
          <a:p>
            <a:pPr lvl="1"/>
            <a:r>
              <a:rPr lang="en-US" dirty="0" smtClean="0"/>
              <a:t>They were then called </a:t>
            </a:r>
            <a:r>
              <a:rPr lang="en-US" b="1" dirty="0" smtClean="0"/>
              <a:t>youth</a:t>
            </a:r>
            <a:r>
              <a:rPr lang="en-US" dirty="0" smtClean="0"/>
              <a:t> until they married and lived independently, usually in the mid to late-twenties</a:t>
            </a:r>
            <a:endParaRPr lang="en-US" sz="3600" dirty="0" smtClean="0"/>
          </a:p>
          <a:p>
            <a:endParaRPr lang="en-US" dirty="0"/>
          </a:p>
        </p:txBody>
      </p:sp>
      <p:pic>
        <p:nvPicPr>
          <p:cNvPr id="6" name="Picture 5"/>
          <p:cNvPicPr>
            <a:picLocks noChangeAspect="1"/>
          </p:cNvPicPr>
          <p:nvPr/>
        </p:nvPicPr>
        <p:blipFill>
          <a:blip r:embed="rId2" cstate="print"/>
          <a:stretch>
            <a:fillRect/>
          </a:stretch>
        </p:blipFill>
        <p:spPr>
          <a:xfrm>
            <a:off x="4712207" y="2175929"/>
            <a:ext cx="3925094" cy="286971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Impact of Industrialization</a:t>
            </a:r>
            <a:endParaRPr lang="en-US" dirty="0"/>
          </a:p>
        </p:txBody>
      </p:sp>
      <p:sp>
        <p:nvSpPr>
          <p:cNvPr id="3" name="Content Placeholder 2"/>
          <p:cNvSpPr>
            <a:spLocks noGrp="1"/>
          </p:cNvSpPr>
          <p:nvPr>
            <p:ph sz="quarter" idx="1"/>
          </p:nvPr>
        </p:nvSpPr>
        <p:spPr/>
        <p:txBody>
          <a:bodyPr>
            <a:normAutofit/>
          </a:bodyPr>
          <a:lstStyle/>
          <a:p>
            <a:pPr lvl="0"/>
            <a:r>
              <a:rPr lang="en-US" dirty="0" smtClean="0"/>
              <a:t>Working class youth often left their families to live in other households</a:t>
            </a:r>
          </a:p>
          <a:p>
            <a:pPr lvl="0"/>
            <a:r>
              <a:rPr lang="en-US" dirty="0" smtClean="0"/>
              <a:t>Their role was determined by their social class</a:t>
            </a:r>
            <a:endParaRPr lang="en-US" sz="3600" dirty="0" smtClean="0"/>
          </a:p>
          <a:p>
            <a:pPr lvl="1"/>
            <a:r>
              <a:rPr lang="en-US" dirty="0" smtClean="0"/>
              <a:t>Lower-class girls worked as domestic servants and boys worked as </a:t>
            </a:r>
            <a:r>
              <a:rPr lang="en-US" dirty="0" err="1" smtClean="0"/>
              <a:t>labourers</a:t>
            </a:r>
            <a:r>
              <a:rPr lang="en-US" dirty="0" smtClean="0"/>
              <a:t> or apprentices learning a trade.</a:t>
            </a:r>
            <a:endParaRPr lang="en-US" sz="3600" dirty="0" smtClean="0"/>
          </a:p>
          <a:p>
            <a:pPr lvl="1"/>
            <a:r>
              <a:rPr lang="en-US" dirty="0" smtClean="0"/>
              <a:t>Upper-class children were educated at home</a:t>
            </a:r>
            <a:endParaRPr lang="en-US" sz="3600" dirty="0" smtClean="0"/>
          </a:p>
          <a:p>
            <a:r>
              <a:rPr lang="en-US" dirty="0" smtClean="0"/>
              <a:t>The father as </a:t>
            </a:r>
            <a:r>
              <a:rPr lang="en-US" i="1" dirty="0" err="1" smtClean="0"/>
              <a:t>pater</a:t>
            </a:r>
            <a:r>
              <a:rPr lang="en-US" i="1" dirty="0" smtClean="0"/>
              <a:t> </a:t>
            </a:r>
            <a:r>
              <a:rPr lang="en-US" i="1" dirty="0" err="1" smtClean="0"/>
              <a:t>familias</a:t>
            </a:r>
            <a:r>
              <a:rPr lang="en-US" dirty="0" smtClean="0"/>
              <a:t> treated all who lived in his household as members of his family</a:t>
            </a:r>
          </a:p>
          <a:p>
            <a:pPr lvl="1"/>
            <a:r>
              <a:rPr lang="en-US" dirty="0" smtClean="0"/>
              <a:t>He exerted strict discipline over them regardless of age</a:t>
            </a:r>
            <a:endParaRPr lang="en-US" sz="36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Impact of Industrialization</a:t>
            </a:r>
            <a:endParaRPr lang="en-US" dirty="0"/>
          </a:p>
        </p:txBody>
      </p:sp>
      <p:sp>
        <p:nvSpPr>
          <p:cNvPr id="3" name="Content Placeholder 2"/>
          <p:cNvSpPr>
            <a:spLocks noGrp="1"/>
          </p:cNvSpPr>
          <p:nvPr>
            <p:ph sz="quarter" idx="1"/>
          </p:nvPr>
        </p:nvSpPr>
        <p:spPr/>
        <p:txBody>
          <a:bodyPr>
            <a:normAutofit/>
          </a:bodyPr>
          <a:lstStyle/>
          <a:p>
            <a:pPr lvl="0"/>
            <a:r>
              <a:rPr lang="en-US" dirty="0" smtClean="0"/>
              <a:t>Functionalists claim that the separation of youth from their parents was practical in pre-industrial societies</a:t>
            </a:r>
            <a:endParaRPr lang="en-US" sz="3600" dirty="0" smtClean="0"/>
          </a:p>
          <a:p>
            <a:r>
              <a:rPr lang="en-US" dirty="0" smtClean="0"/>
              <a:t>High rates of infant mortality resulted in 50% of children dying before age of 20</a:t>
            </a:r>
            <a:endParaRPr lang="en-US" sz="3900" dirty="0" smtClean="0"/>
          </a:p>
          <a:p>
            <a:r>
              <a:rPr lang="en-US" dirty="0" smtClean="0"/>
              <a:t>Families produced lots of children to improve their chances of producing a male heir who would survive to support them in their old age</a:t>
            </a:r>
            <a:endParaRPr lang="en-US" sz="3900" dirty="0" smtClean="0"/>
          </a:p>
          <a:p>
            <a:r>
              <a:rPr lang="en-US" dirty="0" smtClean="0"/>
              <a:t>Poorer families could not provide enough work for all their children</a:t>
            </a:r>
          </a:p>
          <a:p>
            <a:pPr lvl="1"/>
            <a:r>
              <a:rPr lang="en-US" dirty="0" smtClean="0"/>
              <a:t>They sent them to work for wealthier families until they could marry</a:t>
            </a:r>
            <a:endParaRPr lang="en-US" sz="3600"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Oriel.thmx</Template>
  <TotalTime>179</TotalTime>
  <Words>4443</Words>
  <Application>Microsoft Office PowerPoint</Application>
  <PresentationFormat>On-screen Show (4:3)</PresentationFormat>
  <Paragraphs>353</Paragraphs>
  <Slides>63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Wingdings</vt:lpstr>
      <vt:lpstr>Century Schoolbook</vt:lpstr>
      <vt:lpstr>Wingdings 2</vt:lpstr>
      <vt:lpstr>Oriel</vt:lpstr>
      <vt:lpstr>Unit 2: Leaving Home</vt:lpstr>
      <vt:lpstr>Chapter 3: Early Adulthood</vt:lpstr>
      <vt:lpstr>The Role of Adults in Canada</vt:lpstr>
      <vt:lpstr>The Role of Adults in Canada</vt:lpstr>
      <vt:lpstr>The Role of Adults in Canada</vt:lpstr>
      <vt:lpstr>The Transitions to Adulthood in Earlier Times</vt:lpstr>
      <vt:lpstr>The Impact of Industrialization</vt:lpstr>
      <vt:lpstr>The Impact of Industrialization</vt:lpstr>
      <vt:lpstr>The Impact of Industrialization</vt:lpstr>
      <vt:lpstr>The Impact of Industrialization</vt:lpstr>
      <vt:lpstr>Industrialized Societies</vt:lpstr>
      <vt:lpstr>Industrialized Societies</vt:lpstr>
      <vt:lpstr>Industrialized Societies</vt:lpstr>
      <vt:lpstr>Industrialized Societies</vt:lpstr>
      <vt:lpstr>Coming of Age in the Twenty-First Century</vt:lpstr>
      <vt:lpstr>Coming of Age in the Twenty-First Century</vt:lpstr>
      <vt:lpstr>Coming of Age in the Twenty-First Century</vt:lpstr>
      <vt:lpstr>Leaving Home</vt:lpstr>
      <vt:lpstr>Leaving Home</vt:lpstr>
      <vt:lpstr>Leaving Home</vt:lpstr>
      <vt:lpstr>Leaving Home</vt:lpstr>
      <vt:lpstr>When Adults Leave Home</vt:lpstr>
      <vt:lpstr>When Adults Leave Home</vt:lpstr>
      <vt:lpstr>When Adults Leave Home</vt:lpstr>
      <vt:lpstr>When Adults Leave Home</vt:lpstr>
      <vt:lpstr>The Decision to Leave Home</vt:lpstr>
      <vt:lpstr>The Decision to Leave Home</vt:lpstr>
      <vt:lpstr>The Decision to Leave Home</vt:lpstr>
      <vt:lpstr>The Decision to Leave Home</vt:lpstr>
      <vt:lpstr>The Decision to Leave Home</vt:lpstr>
      <vt:lpstr>Completing an Education: The Development of Education</vt:lpstr>
      <vt:lpstr>The Development of Education</vt:lpstr>
      <vt:lpstr>The Development of Education</vt:lpstr>
      <vt:lpstr>The Development of Education</vt:lpstr>
      <vt:lpstr>The Development of Education</vt:lpstr>
      <vt:lpstr>The Development of Education</vt:lpstr>
      <vt:lpstr>The Value of Education</vt:lpstr>
      <vt:lpstr>The Value of Education</vt:lpstr>
      <vt:lpstr>The Value of Education</vt:lpstr>
      <vt:lpstr>Employment and Education</vt:lpstr>
      <vt:lpstr>The Gender Gap in Education</vt:lpstr>
      <vt:lpstr>The Gender Gap in Education</vt:lpstr>
      <vt:lpstr>The Gender Gap in Education</vt:lpstr>
      <vt:lpstr>Lifelong Learning</vt:lpstr>
      <vt:lpstr>Lifelong Learning</vt:lpstr>
      <vt:lpstr>Entering the Work Force</vt:lpstr>
      <vt:lpstr>The Changing Employment Market</vt:lpstr>
      <vt:lpstr>The Changing Employment Market</vt:lpstr>
      <vt:lpstr>The Changing Employment Market</vt:lpstr>
      <vt:lpstr>The Changing Employment Market</vt:lpstr>
      <vt:lpstr>The Changing Employment Market</vt:lpstr>
      <vt:lpstr>Relationships</vt:lpstr>
      <vt:lpstr>Relationships</vt:lpstr>
      <vt:lpstr>Relationships</vt:lpstr>
      <vt:lpstr>Parent-Child Relationships</vt:lpstr>
      <vt:lpstr>Parent-Child Relationships</vt:lpstr>
      <vt:lpstr>Parent-Child Relationships</vt:lpstr>
      <vt:lpstr>Workplace Relationships</vt:lpstr>
      <vt:lpstr>Workplace Relationships</vt:lpstr>
      <vt:lpstr>Mentor Relationships</vt:lpstr>
      <vt:lpstr>Mentor Relationships</vt:lpstr>
      <vt:lpstr>Mentor Relationships</vt:lpstr>
      <vt:lpstr>Successful Transitions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Leaving Home</dc:title>
  <dc:creator>Melanie Groves</dc:creator>
  <cp:lastModifiedBy>Windows User</cp:lastModifiedBy>
  <cp:revision>20</cp:revision>
  <dcterms:created xsi:type="dcterms:W3CDTF">2014-03-04T18:33:01Z</dcterms:created>
  <dcterms:modified xsi:type="dcterms:W3CDTF">2018-01-22T05:09:21Z</dcterms:modified>
</cp:coreProperties>
</file>